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1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tion par défaut" id="{7A1530F5-A459-4B7C-8C10-52040BDE7A08}">
          <p14:sldIdLst>
            <p14:sldId id="256"/>
            <p14:sldId id="257"/>
            <p14:sldId id="258"/>
            <p14:sldId id="259"/>
            <p14:sldId id="260"/>
            <p14:sldId id="261"/>
            <p14:sldId id="262"/>
            <p14:sldId id="263"/>
            <p14:sldId id="264"/>
            <p14:sldId id="265"/>
            <p14:sldId id="266"/>
            <p14:sldId id="267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D596294-E719-C34E-2A7C-FE3389C96E3A}" v="149" dt="2025-05-23T14:13:17.42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61" d="100"/>
          <a:sy n="61" d="100"/>
        </p:scale>
        <p:origin x="84" y="3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8DE6C8-AB1D-4204-BC9C-3366B0BF04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04088" y="889820"/>
            <a:ext cx="9989574" cy="3598606"/>
          </a:xfrm>
        </p:spPr>
        <p:txBody>
          <a:bodyPr anchor="t">
            <a:normAutofit/>
          </a:bodyPr>
          <a:lstStyle>
            <a:lvl1pPr algn="l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A7B9009-EE50-4EE5-B6EB-CD6EC83D3FA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04088" y="4488426"/>
            <a:ext cx="6991776" cy="1302774"/>
          </a:xfrm>
        </p:spPr>
        <p:txBody>
          <a:bodyPr anchor="b"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C8667E-058A-436F-B8EA-5B3A99D43D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1EADE-8E88-4C7C-8AC5-FB148DE4940E}" type="datetime1">
              <a:rPr lang="en-US" smtClean="0"/>
              <a:t>5/23/2025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680305-1AD7-482D-BFFD-6CDB83AB39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5762A1-52E9-402D-B65E-DF193E44CE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7843D-FF13-4365-9478-9625B70A2705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03255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6359C1-C098-4BF4-A55D-782F4E606B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D343C7E-1E8B-4D38-9B81-1AA2A8978E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A70B00-53AE-4D3F-91BE-A8D789ED98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C8B9C-477D-492A-96AD-1FC2CC997A73}" type="datetime1">
              <a:rPr lang="en-US" smtClean="0"/>
              <a:t>5/23/2025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647FC7-8124-4F70-A849-B6BCC5189C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7CEBE4-50DC-47DB-B699-CCC024336C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7843D-FF13-4365-9478-9625B70A2705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22765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B418279-D3B8-4C6A-AB74-9DE37777127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242322" y="997974"/>
            <a:ext cx="2349043" cy="4984956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28F733C-9309-4197-BACA-207CDC8935C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768927" y="997973"/>
            <a:ext cx="8473395" cy="498495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ACD4D0-5BE6-412D-B08B-5DFFD59351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3AED5-E26D-4E29-B1B3-7847B6779594}" type="datetime1">
              <a:rPr lang="en-US" smtClean="0"/>
              <a:t>5/23/2025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021651-B786-4A39-A10F-F5231D0A2C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504D2D-9379-40DE-9F45-3004BE54F1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7843D-FF13-4365-9478-9625B70A2705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25469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987CA6-BFD9-4CB1-8892-F6B062E824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CDA8C3-9C0C-4E52-9A62-E4DB159E6B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C3EC35-E02F-41FF-9232-F90692A902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B6794-849E-4626-908B-D15793550EFB}" type="datetime1">
              <a:rPr lang="en-US" smtClean="0"/>
              <a:t>5/23/2025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D13D38-5DF1-443B-8A12-71E834FDC6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5E644A-4A37-4757-9809-5B035E2874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7843D-FF13-4365-9478-9625B70A2705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5066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E6578B-CD85-4BF1-A729-E8E8079B59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5383" y="1709738"/>
            <a:ext cx="10632067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58448C1-C13F-4826-8347-EEB00A6643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5383" y="4589463"/>
            <a:ext cx="10632067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06546A-957F-4C4D-9744-1177AD258E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B64E7-5594-42A3-ADBF-E95A7ACEAD64}" type="datetime1">
              <a:rPr lang="en-US" smtClean="0"/>
              <a:t>5/23/2025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DB149C-CC63-4E3A-A83D-EF637EB519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B94775-7982-41EC-B584-D51224D38F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7843D-FF13-4365-9478-9625B70A2705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3277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CE4BD8-507D-48E4-A624-F16A741C36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0635" y="914400"/>
            <a:ext cx="10691265" cy="130759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0A07E4-3A39-457C-A059-7DFB6039D94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04088" y="2221992"/>
            <a:ext cx="5212080" cy="373989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B141E17-47CE-4A78-B0FA-0E9786DA67C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81344" y="2221992"/>
            <a:ext cx="5212080" cy="373989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9F02C13-D3ED-4044-9716-F29D79A184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62B0B-D248-4FFB-8695-AD7FA4B1284A}" type="datetime1">
              <a:rPr lang="en-US" smtClean="0"/>
              <a:t>5/23/2025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F334AD-FB29-4355-B5CF-85E61B4F34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A5AA154-790C-4774-9C21-8C543E733F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7843D-FF13-4365-9478-9625B70A2705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90191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07DD35-7673-4F88-86B0-634883B5E3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4087" y="929147"/>
            <a:ext cx="10689336" cy="79845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EC820D7-3E0B-47C6-A583-C4C839C5AF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04088" y="1756538"/>
            <a:ext cx="5212080" cy="657225"/>
          </a:xfrm>
        </p:spPr>
        <p:txBody>
          <a:bodyPr anchor="b">
            <a:normAutofit/>
          </a:bodyPr>
          <a:lstStyle>
            <a:lvl1pPr marL="0" indent="0">
              <a:buNone/>
              <a:defRPr sz="1600" b="1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A839A7B-97D5-400F-B802-A0FF28FE9F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04088" y="2442702"/>
            <a:ext cx="5212080" cy="351918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2E0ECA2-DBF1-4681-9DFA-93AFD1B371D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81344" y="1756538"/>
            <a:ext cx="5212080" cy="657225"/>
          </a:xfrm>
        </p:spPr>
        <p:txBody>
          <a:bodyPr anchor="b">
            <a:normAutofit/>
          </a:bodyPr>
          <a:lstStyle>
            <a:lvl1pPr marL="0" indent="0">
              <a:buNone/>
              <a:defRPr sz="1600" b="1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90EBBBB-517F-4ED7-9E51-CF0F7590B4D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81344" y="2442702"/>
            <a:ext cx="5212080" cy="351918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511B5C7-1E37-478F-B4B0-C7202FFE41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78EFB-9159-4510-B73F-4F0409ADE937}" type="datetime1">
              <a:rPr lang="en-US" smtClean="0"/>
              <a:t>5/23/2025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153F7EF-507C-4CB3-86C5-8B34FFFC1D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8E3DEA6-E4EB-4C2A-8B4F-55EC965B62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7843D-FF13-4365-9478-9625B70A2705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44849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032964-A933-4B98-A141-A4B316DAFA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D684C9D-23DA-42B0-9DD3-7592F72E8D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C9412-2452-4BED-A324-9D8C115361AD}" type="datetime1">
              <a:rPr lang="en-US" smtClean="0"/>
              <a:t>5/23/2025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8BF8F05-876F-49D8-AE30-5BB2A91ECD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53D20DA-9260-4577-BB51-789570A243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7843D-FF13-4365-9478-9625B70A2705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70758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D2C1F24-E0A1-45A7-8EF5-92CD979934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18F62-D251-40E8-A23C-F4CFE9FEAB41}" type="datetime1">
              <a:rPr lang="en-US" smtClean="0"/>
              <a:t>5/23/2025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E021C19-210E-46B0-9036-5D8AECC926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A880FEF-487E-44DF-8615-DF22104196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7843D-FF13-4365-9478-9625B70A2705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90152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A568EE-74C8-43A6-90BC-2DDD965CF6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4088" y="1069848"/>
            <a:ext cx="4093599" cy="131673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1C35AC-CAE3-48CF-A3E4-A075C9FDD7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1069848"/>
            <a:ext cx="6172200" cy="47912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D9D03EA-5FAD-4609-A2B8-624E426847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04088" y="2551176"/>
            <a:ext cx="4093599" cy="331927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B58D2EA-2191-4216-B64D-067BDFE123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F76144-149E-4874-93A5-554A0357CF82}" type="datetime1">
              <a:rPr lang="en-US" smtClean="0"/>
              <a:t>5/23/2025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042128-DAB4-481C-BEE6-3523E8E88B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E50E382-C500-4A4C-A7C6-43860383AB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7843D-FF13-4365-9478-9625B70A2705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62406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9FE98B-EACF-4251-A8AF-0D9EDD17C6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4088" y="1066800"/>
            <a:ext cx="4103431" cy="1317523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905F473-761A-4002-AF70-9FF878D0139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1066800"/>
            <a:ext cx="6172200" cy="47942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A0C2E6A-F834-4540-BB00-E13CB45DC36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04088" y="2552700"/>
            <a:ext cx="4103431" cy="33162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0C38EAB-AD63-415C-B263-BA1D8FBE3C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A65D8-0540-4835-AE5C-25D29DBA01BE}" type="datetime1">
              <a:rPr lang="en-US" smtClean="0"/>
              <a:t>5/23/2025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22E5541-B6DE-45E8-BCFE-0DFC4F5740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BB78D45-289B-46AF-8CB9-E6150BEA17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7843D-FF13-4365-9478-9625B70A2705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49122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7A362AC-B59F-4AC7-B279-57DDD5336B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0635" y="914400"/>
            <a:ext cx="10691265" cy="130759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E6042DB-75BD-4EC1-B6D9-8A72EF940C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00635" y="2221992"/>
            <a:ext cx="10691265" cy="37398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DD1378-7C96-4079-B44C-3D86B465759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69448" y="6356350"/>
            <a:ext cx="25495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/>
                </a:solidFill>
                <a:latin typeface="+mj-lt"/>
              </a:defRPr>
            </a:lvl1pPr>
          </a:lstStyle>
          <a:p>
            <a:fld id="{E31BA835-12AC-4E8F-955A-EA3F4DE2791F}" type="datetime1">
              <a:rPr lang="en-US" smtClean="0"/>
              <a:t>5/23/2025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9B6B78-577F-43F5-BAEE-BF72484C985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04088" y="6356350"/>
            <a:ext cx="45397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/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CC75B8-AF8F-4D8A-9B3D-D1951A64BAD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919012" y="6356350"/>
            <a:ext cx="6723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chemeClr val="tx1"/>
                </a:solidFill>
              </a:defRPr>
            </a:lvl1pPr>
          </a:lstStyle>
          <a:p>
            <a:fld id="{87E7843D-FF13-4365-9478-9625B70A2705}" type="slidenum">
              <a:rPr lang="en-US" smtClean="0"/>
              <a:t>‹N°›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F64F9B95-9045-48D2-B9F3-2927E98F54AA}"/>
              </a:ext>
            </a:extLst>
          </p:cNvPr>
          <p:cNvCxnSpPr>
            <a:cxnSpLocks/>
          </p:cNvCxnSpPr>
          <p:nvPr/>
        </p:nvCxnSpPr>
        <p:spPr>
          <a:xfrm>
            <a:off x="800100" y="723900"/>
            <a:ext cx="10591800" cy="0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85AA86F-6A4D-4BCB-A045-D992CDC2959B}"/>
              </a:ext>
            </a:extLst>
          </p:cNvPr>
          <p:cNvCxnSpPr>
            <a:cxnSpLocks/>
          </p:cNvCxnSpPr>
          <p:nvPr/>
        </p:nvCxnSpPr>
        <p:spPr>
          <a:xfrm>
            <a:off x="800100" y="6142781"/>
            <a:ext cx="105918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062541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84" r:id="rId6"/>
    <p:sldLayoutId id="2147483680" r:id="rId7"/>
    <p:sldLayoutId id="2147483681" r:id="rId8"/>
    <p:sldLayoutId id="2147483682" r:id="rId9"/>
    <p:sldLayoutId id="2147483683" r:id="rId10"/>
    <p:sldLayoutId id="2147483685" r:id="rId11"/>
  </p:sldLayoutIdLst>
  <p:hf sldNum="0"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000" kern="1200" cap="all" spc="3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F64F9B95-9045-48D2-B9F3-2927E98F54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00100" y="723900"/>
            <a:ext cx="10591800" cy="0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085AA86F-6A4D-4BCB-A045-D992CDC295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00100" y="6142781"/>
            <a:ext cx="105918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33E93247-6229-44AB-A550-739E971E69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03400" y="871758"/>
            <a:ext cx="5227171" cy="3871143"/>
          </a:xfrm>
        </p:spPr>
        <p:txBody>
          <a:bodyPr vert="horz" lIns="91440" tIns="45720" rIns="91440" bIns="45720" rtlCol="0" anchor="t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4200"/>
              <a:t>Etapes effectuées – Mise en place d’un Contrôleur de Domaine Samba AD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EE2E603F-4A95-4FE8-BB06-211DFD75DB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00100" y="723900"/>
            <a:ext cx="4914900" cy="0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D7CC41EB-2D81-4303-9171-6401B388BA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00100" y="6134100"/>
            <a:ext cx="49149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2">
            <a:extLst>
              <a:ext uri="{FF2B5EF4-FFF2-40B4-BE49-F238E27FC236}">
                <a16:creationId xmlns:a16="http://schemas.microsoft.com/office/drawing/2014/main" id="{1DE8659F-D32D-813B-DBD4-716AC04C9A5B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24282" r="34047" b="3"/>
          <a:stretch>
            <a:fillRect/>
          </a:stretch>
        </p:blipFill>
        <p:spPr>
          <a:xfrm>
            <a:off x="6515100" y="10"/>
            <a:ext cx="5676900" cy="6857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40890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FDA4267-FAAE-DCEA-F442-0F6171B520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b="1" dirty="0">
                <a:ea typeface="+mj-lt"/>
                <a:cs typeface="+mj-lt"/>
              </a:rPr>
              <a:t>Test de résolution DNS</a:t>
            </a:r>
            <a:endParaRPr lang="fr-FR" b="1" dirty="0"/>
          </a:p>
        </p:txBody>
      </p:sp>
      <p:pic>
        <p:nvPicPr>
          <p:cNvPr id="4" name="Espace réservé du contenu 3" descr="Une image contenant texte, capture d’écran, Police&#10;&#10;Le contenu généré par l’IA peut être incorrect.">
            <a:extLst>
              <a:ext uri="{FF2B5EF4-FFF2-40B4-BE49-F238E27FC236}">
                <a16:creationId xmlns:a16="http://schemas.microsoft.com/office/drawing/2014/main" id="{E649CE40-F8E8-BFD5-85B0-257B3A74902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08160" y="2811525"/>
            <a:ext cx="9569140" cy="1241270"/>
          </a:xfrm>
        </p:spPr>
      </p:pic>
    </p:spTree>
    <p:extLst>
      <p:ext uri="{BB962C8B-B14F-4D97-AF65-F5344CB8AC3E}">
        <p14:creationId xmlns:p14="http://schemas.microsoft.com/office/powerpoint/2010/main" val="40776537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A2F4F9B-1ED3-5CB9-E1F4-F408535CFC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>
                <a:ea typeface="+mj-lt"/>
                <a:cs typeface="+mj-lt"/>
              </a:rPr>
              <a:t>Test d’authentification Kerberos</a:t>
            </a:r>
            <a:endParaRPr lang="fr-FR" b="1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D56788A-357C-2BC3-9D29-CE4FB0E692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endParaRPr lang="fr-FR" dirty="0"/>
          </a:p>
          <a:p>
            <a:endParaRPr lang="fr-FR" dirty="0"/>
          </a:p>
          <a:p>
            <a:r>
              <a:rPr lang="fr-FR" dirty="0">
                <a:ea typeface="+mn-lt"/>
                <a:cs typeface="+mn-lt"/>
              </a:rPr>
              <a:t>✔️ Authentification réussie → </a:t>
            </a:r>
            <a:r>
              <a:rPr lang="fr-FR" b="1" dirty="0">
                <a:ea typeface="+mn-lt"/>
                <a:cs typeface="+mn-lt"/>
              </a:rPr>
              <a:t>pas d’erreur</a:t>
            </a:r>
          </a:p>
          <a:p>
            <a:endParaRPr lang="fr-FR" b="1" dirty="0"/>
          </a:p>
          <a:p>
            <a:endParaRPr lang="fr-FR" b="1" dirty="0">
              <a:ea typeface="+mn-lt"/>
              <a:cs typeface="+mn-lt"/>
            </a:endParaRPr>
          </a:p>
          <a:p>
            <a:r>
              <a:rPr lang="fr-FR" dirty="0">
                <a:ea typeface="+mn-lt"/>
                <a:cs typeface="+mn-lt"/>
              </a:rPr>
              <a:t>✔️ Affichage du ticket Kerberos</a:t>
            </a:r>
            <a:endParaRPr lang="fr-FR" b="1" dirty="0">
              <a:ea typeface="+mn-lt"/>
              <a:cs typeface="+mn-lt"/>
            </a:endParaRPr>
          </a:p>
        </p:txBody>
      </p:sp>
      <p:pic>
        <p:nvPicPr>
          <p:cNvPr id="4" name="Image 3" descr="Une image contenant texte, capture d’écran, Police&#10;&#10;Le contenu généré par l’IA peut être incorrect.">
            <a:extLst>
              <a:ext uri="{FF2B5EF4-FFF2-40B4-BE49-F238E27FC236}">
                <a16:creationId xmlns:a16="http://schemas.microsoft.com/office/drawing/2014/main" id="{608A9BD8-A824-B4BE-A2FC-CEF017A881A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1017" y="1831472"/>
            <a:ext cx="7667625" cy="1076325"/>
          </a:xfrm>
          <a:prstGeom prst="rect">
            <a:avLst/>
          </a:prstGeom>
        </p:spPr>
      </p:pic>
      <p:pic>
        <p:nvPicPr>
          <p:cNvPr id="5" name="Image 4" descr="Une image contenant texte, capture d’écran, Police&#10;&#10;Le contenu généré par l’IA peut être incorrect.">
            <a:extLst>
              <a:ext uri="{FF2B5EF4-FFF2-40B4-BE49-F238E27FC236}">
                <a16:creationId xmlns:a16="http://schemas.microsoft.com/office/drawing/2014/main" id="{B2ABE357-0DA2-B098-27A2-94986B4FE1C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0320" y="3593248"/>
            <a:ext cx="7724775" cy="1009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21310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EA196B1-FDCF-CB3F-C7F8-CC9BAA61E7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>
                <a:ea typeface="+mj-lt"/>
                <a:cs typeface="+mj-lt"/>
              </a:rPr>
              <a:t>✅ Résultat final</a:t>
            </a:r>
            <a:endParaRPr lang="fr-FR" b="1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CDE46E6-C545-B635-5A39-BA923AC3E3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fr-FR">
                <a:ea typeface="+mn-lt"/>
                <a:cs typeface="+mn-lt"/>
              </a:rPr>
              <a:t>Ton authentification Kerberos est terminée et ton serveur Samba AD est opérationnel !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871097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B994B5D-7964-9D61-B947-C580D82539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>
                <a:ea typeface="+mj-lt"/>
                <a:cs typeface="+mj-lt"/>
              </a:rPr>
              <a:t>📍 Objectif</a:t>
            </a:r>
            <a:endParaRPr lang="fr-FR" b="1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776D3AA-17AF-2DB4-8237-04D4E9216D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fr-FR" sz="3200" dirty="0">
                <a:ea typeface="+mn-lt"/>
                <a:cs typeface="+mn-lt"/>
              </a:rPr>
              <a:t>Installer un serveur </a:t>
            </a:r>
            <a:r>
              <a:rPr lang="fr-FR" sz="3200" b="1" dirty="0">
                <a:ea typeface="+mn-lt"/>
                <a:cs typeface="+mn-lt"/>
              </a:rPr>
              <a:t>Debian 12</a:t>
            </a:r>
            <a:r>
              <a:rPr lang="fr-FR" sz="3200" dirty="0">
                <a:ea typeface="+mn-lt"/>
                <a:cs typeface="+mn-lt"/>
              </a:rPr>
              <a:t> dans une VM VirtualBox, configurer </a:t>
            </a:r>
            <a:r>
              <a:rPr lang="fr-FR" sz="3200" b="1" dirty="0">
                <a:ea typeface="+mn-lt"/>
                <a:cs typeface="+mn-lt"/>
              </a:rPr>
              <a:t>Samba en contrôleur de domaine Active Directory</a:t>
            </a:r>
            <a:r>
              <a:rPr lang="fr-FR" sz="3200" dirty="0">
                <a:ea typeface="+mn-lt"/>
                <a:cs typeface="+mn-lt"/>
              </a:rPr>
              <a:t>, et valider l’authentification avec </a:t>
            </a:r>
            <a:r>
              <a:rPr lang="fr-FR" sz="3200" b="1" dirty="0">
                <a:ea typeface="+mn-lt"/>
                <a:cs typeface="+mn-lt"/>
              </a:rPr>
              <a:t>Kerberos</a:t>
            </a:r>
            <a:r>
              <a:rPr lang="fr-FR" sz="3200" dirty="0">
                <a:ea typeface="+mn-lt"/>
                <a:cs typeface="+mn-lt"/>
              </a:rPr>
              <a:t>.</a:t>
            </a:r>
            <a:endParaRPr lang="fr-FR" sz="3200"/>
          </a:p>
        </p:txBody>
      </p:sp>
    </p:spTree>
    <p:extLst>
      <p:ext uri="{BB962C8B-B14F-4D97-AF65-F5344CB8AC3E}">
        <p14:creationId xmlns:p14="http://schemas.microsoft.com/office/powerpoint/2010/main" val="31054530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321D7E2-7692-CAEF-B2FA-84C9B08929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7098" y="2772937"/>
            <a:ext cx="10691265" cy="1307592"/>
          </a:xfrm>
        </p:spPr>
        <p:txBody>
          <a:bodyPr/>
          <a:lstStyle/>
          <a:p>
            <a:pPr algn="ctr"/>
            <a:r>
              <a:rPr lang="fr-FR" dirty="0">
                <a:ea typeface="+mj-lt"/>
                <a:cs typeface="+mj-lt"/>
              </a:rPr>
              <a:t>✅ Étapes réalisées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873964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03B59CA-688F-BE37-20A0-52F98DC6B3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>
                <a:ea typeface="+mj-lt"/>
                <a:cs typeface="+mj-lt"/>
              </a:rPr>
              <a:t>1. </a:t>
            </a:r>
            <a:r>
              <a:rPr lang="fr-FR" b="1" dirty="0">
                <a:ea typeface="+mj-lt"/>
                <a:cs typeface="+mj-lt"/>
              </a:rPr>
              <a:t>Installation du système Debian dans VirtualBox</a:t>
            </a: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F6890E0-6BD9-0F22-0746-C82D49386F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fr-FR" sz="3200" dirty="0">
                <a:ea typeface="+mn-lt"/>
                <a:cs typeface="+mn-lt"/>
              </a:rPr>
              <a:t>Création de la VM</a:t>
            </a:r>
          </a:p>
          <a:p>
            <a:r>
              <a:rPr lang="fr-FR" sz="3200" dirty="0">
                <a:ea typeface="+mn-lt"/>
                <a:cs typeface="+mn-lt"/>
              </a:rPr>
              <a:t>Installation de Debian 12</a:t>
            </a:r>
          </a:p>
          <a:p>
            <a:r>
              <a:rPr lang="fr-FR" sz="3200" dirty="0">
                <a:ea typeface="+mn-lt"/>
                <a:cs typeface="+mn-lt"/>
              </a:rPr>
              <a:t>Accès à l'interface terminal (login + mot de passe)</a:t>
            </a:r>
          </a:p>
        </p:txBody>
      </p:sp>
    </p:spTree>
    <p:extLst>
      <p:ext uri="{BB962C8B-B14F-4D97-AF65-F5344CB8AC3E}">
        <p14:creationId xmlns:p14="http://schemas.microsoft.com/office/powerpoint/2010/main" val="6389707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EA59AC7-6A61-E837-E4CD-3872B7570A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>
                <a:ea typeface="+mj-lt"/>
                <a:cs typeface="+mj-lt"/>
              </a:rPr>
              <a:t>Installation des paquets nécessaires</a:t>
            </a:r>
            <a:endParaRPr lang="fr-FR" b="1" dirty="0"/>
          </a:p>
        </p:txBody>
      </p:sp>
      <p:pic>
        <p:nvPicPr>
          <p:cNvPr id="4" name="Espace réservé du contenu 3" descr="Une image contenant texte, capture d’écran, Police&#10;&#10;Le contenu généré par l’IA peut être incorrect.">
            <a:extLst>
              <a:ext uri="{FF2B5EF4-FFF2-40B4-BE49-F238E27FC236}">
                <a16:creationId xmlns:a16="http://schemas.microsoft.com/office/drawing/2014/main" id="{724CDB1A-6878-75D1-4D9C-A7128F01B54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831455" y="2594192"/>
            <a:ext cx="8429625" cy="1657350"/>
          </a:xfrm>
        </p:spPr>
      </p:pic>
    </p:spTree>
    <p:extLst>
      <p:ext uri="{BB962C8B-B14F-4D97-AF65-F5344CB8AC3E}">
        <p14:creationId xmlns:p14="http://schemas.microsoft.com/office/powerpoint/2010/main" val="12299663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579956A-FDC7-8730-630E-3DD110B2AC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>
                <a:ea typeface="+mj-lt"/>
                <a:cs typeface="+mj-lt"/>
              </a:rPr>
              <a:t>Configuration de Kerberos</a:t>
            </a:r>
            <a:endParaRPr lang="fr-FR" b="1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DA91F63-662B-A54D-0A53-C0843A41A8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fr-FR" sz="3200" b="1" dirty="0">
                <a:ea typeface="+mn-lt"/>
                <a:cs typeface="+mn-lt"/>
              </a:rPr>
              <a:t>Domaine Kerberos (</a:t>
            </a:r>
            <a:r>
              <a:rPr lang="fr-FR" sz="3200" b="1" err="1">
                <a:ea typeface="+mn-lt"/>
                <a:cs typeface="+mn-lt"/>
              </a:rPr>
              <a:t>Realm</a:t>
            </a:r>
            <a:r>
              <a:rPr lang="fr-FR" sz="3200" b="1" dirty="0">
                <a:ea typeface="+mn-lt"/>
                <a:cs typeface="+mn-lt"/>
              </a:rPr>
              <a:t>) saisi : </a:t>
            </a:r>
            <a:r>
              <a:rPr lang="fr-FR" sz="3200" b="1" dirty="0">
                <a:latin typeface="Consolas"/>
              </a:rPr>
              <a:t>SERVEUR.AD.LOCAL</a:t>
            </a:r>
            <a:endParaRPr lang="fr-FR" sz="3200" b="1" dirty="0"/>
          </a:p>
          <a:p>
            <a:r>
              <a:rPr lang="fr-FR" sz="3200" b="1" dirty="0">
                <a:ea typeface="+mn-lt"/>
                <a:cs typeface="+mn-lt"/>
              </a:rPr>
              <a:t>Serveur principal : </a:t>
            </a:r>
            <a:r>
              <a:rPr lang="fr-FR" sz="3200" b="1" err="1">
                <a:latin typeface="Consolas"/>
              </a:rPr>
              <a:t>serveur.ad.local</a:t>
            </a:r>
            <a:endParaRPr lang="fr-FR" sz="3200" b="1"/>
          </a:p>
          <a:p>
            <a:r>
              <a:rPr lang="fr-FR" sz="3200" b="1" dirty="0">
                <a:ea typeface="+mn-lt"/>
                <a:cs typeface="+mn-lt"/>
              </a:rPr>
              <a:t>Ajout dans </a:t>
            </a:r>
            <a:r>
              <a:rPr lang="fr-FR" sz="3200" b="1" dirty="0">
                <a:latin typeface="Consolas"/>
              </a:rPr>
              <a:t>/</a:t>
            </a:r>
            <a:r>
              <a:rPr lang="fr-FR" sz="3200" b="1" err="1">
                <a:latin typeface="Consolas"/>
              </a:rPr>
              <a:t>etc</a:t>
            </a:r>
            <a:r>
              <a:rPr lang="fr-FR" sz="3200" b="1" dirty="0">
                <a:latin typeface="Consolas"/>
              </a:rPr>
              <a:t>/hosts</a:t>
            </a:r>
            <a:r>
              <a:rPr lang="fr-FR" sz="3200" b="1" dirty="0">
                <a:ea typeface="+mn-lt"/>
                <a:cs typeface="+mn-lt"/>
              </a:rPr>
              <a:t> :</a:t>
            </a:r>
            <a:endParaRPr lang="fr-FR" sz="3200" b="1" dirty="0"/>
          </a:p>
          <a:p>
            <a:endParaRPr lang="fr-FR" sz="3200" b="1" dirty="0"/>
          </a:p>
        </p:txBody>
      </p:sp>
      <p:pic>
        <p:nvPicPr>
          <p:cNvPr id="4" name="Image 3" descr="Une image contenant texte, capture d’écran, Police&#10;&#10;Le contenu généré par l’IA peut être incorrect.">
            <a:extLst>
              <a:ext uri="{FF2B5EF4-FFF2-40B4-BE49-F238E27FC236}">
                <a16:creationId xmlns:a16="http://schemas.microsoft.com/office/drawing/2014/main" id="{BCBCEC1E-149D-00AC-98E9-E5E55CF309E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9070" y="4573278"/>
            <a:ext cx="10080934" cy="13913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60880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EA3B7B7-B82B-577A-05F4-7BF46665F9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>
                <a:ea typeface="+mj-lt"/>
                <a:cs typeface="+mj-lt"/>
              </a:rPr>
              <a:t>Provisionnement du domaine avec Samba</a:t>
            </a:r>
            <a:endParaRPr lang="fr-FR" b="1"/>
          </a:p>
        </p:txBody>
      </p:sp>
      <p:pic>
        <p:nvPicPr>
          <p:cNvPr id="4" name="Espace réservé du contenu 3" descr="Une image contenant texte, capture d’écran, Police&#10;&#10;Le contenu généré par l’IA peut être incorrect.">
            <a:extLst>
              <a:ext uri="{FF2B5EF4-FFF2-40B4-BE49-F238E27FC236}">
                <a16:creationId xmlns:a16="http://schemas.microsoft.com/office/drawing/2014/main" id="{BA26F9E8-1515-CB7F-AF4A-5B23E875CC1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17217" y="2220859"/>
            <a:ext cx="7658100" cy="1028700"/>
          </a:xfrm>
        </p:spPr>
      </p:pic>
      <p:sp>
        <p:nvSpPr>
          <p:cNvPr id="5" name="ZoneTexte 4">
            <a:extLst>
              <a:ext uri="{FF2B5EF4-FFF2-40B4-BE49-F238E27FC236}">
                <a16:creationId xmlns:a16="http://schemas.microsoft.com/office/drawing/2014/main" id="{ADF7776E-1CC5-F624-A954-4FFF657409B5}"/>
              </a:ext>
            </a:extLst>
          </p:cNvPr>
          <p:cNvSpPr txBox="1"/>
          <p:nvPr/>
        </p:nvSpPr>
        <p:spPr>
          <a:xfrm>
            <a:off x="1217083" y="3566583"/>
            <a:ext cx="9641416" cy="255454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fr-FR" sz="3200" b="1" dirty="0" err="1">
                <a:ea typeface="+mn-lt"/>
                <a:cs typeface="+mn-lt"/>
              </a:rPr>
              <a:t>Realm</a:t>
            </a:r>
            <a:r>
              <a:rPr lang="fr-FR" sz="3200" b="1" dirty="0">
                <a:ea typeface="+mn-lt"/>
                <a:cs typeface="+mn-lt"/>
              </a:rPr>
              <a:t> : </a:t>
            </a:r>
            <a:r>
              <a:rPr lang="fr-FR" sz="3200" b="1" dirty="0">
                <a:latin typeface="Consolas"/>
              </a:rPr>
              <a:t>SERVEUR.AD.LOCAL</a:t>
            </a:r>
            <a:endParaRPr lang="fr-FR" sz="3200" b="1"/>
          </a:p>
          <a:p>
            <a:pPr marL="285750" indent="-285750">
              <a:buFont typeface="Arial"/>
              <a:buChar char="•"/>
            </a:pPr>
            <a:r>
              <a:rPr lang="fr-FR" sz="3200" b="1" dirty="0">
                <a:ea typeface="+mn-lt"/>
                <a:cs typeface="+mn-lt"/>
              </a:rPr>
              <a:t>Domain NetBIOS : </a:t>
            </a:r>
            <a:r>
              <a:rPr lang="fr-FR" sz="3200" b="1" dirty="0">
                <a:latin typeface="Consolas"/>
              </a:rPr>
              <a:t>SERVEUR</a:t>
            </a:r>
            <a:endParaRPr lang="fr-FR" sz="3200" b="1"/>
          </a:p>
          <a:p>
            <a:pPr marL="285750" indent="-285750">
              <a:buFont typeface="Arial"/>
              <a:buChar char="•"/>
            </a:pPr>
            <a:r>
              <a:rPr lang="fr-FR" sz="3200" b="1" dirty="0">
                <a:ea typeface="+mn-lt"/>
                <a:cs typeface="+mn-lt"/>
              </a:rPr>
              <a:t>Rôle : </a:t>
            </a:r>
            <a:r>
              <a:rPr lang="fr-FR" sz="3200" b="1" dirty="0">
                <a:latin typeface="Consolas"/>
              </a:rPr>
              <a:t>dc</a:t>
            </a:r>
            <a:endParaRPr lang="fr-FR" sz="3200" b="1"/>
          </a:p>
          <a:p>
            <a:pPr marL="285750" indent="-285750">
              <a:buFont typeface="Arial"/>
              <a:buChar char="•"/>
            </a:pPr>
            <a:r>
              <a:rPr lang="fr-FR" sz="3200" b="1" dirty="0">
                <a:ea typeface="+mn-lt"/>
                <a:cs typeface="+mn-lt"/>
              </a:rPr>
              <a:t>DNS backend : </a:t>
            </a:r>
            <a:r>
              <a:rPr lang="fr-FR" sz="3200" b="1" dirty="0">
                <a:latin typeface="Consolas"/>
              </a:rPr>
              <a:t>SAMBA_INTERNAL</a:t>
            </a:r>
            <a:endParaRPr lang="fr-FR" sz="3200" b="1"/>
          </a:p>
          <a:p>
            <a:pPr marL="285750" indent="-285750">
              <a:buFont typeface="Arial"/>
              <a:buChar char="•"/>
            </a:pPr>
            <a:r>
              <a:rPr lang="fr-FR" sz="3200" b="1" dirty="0">
                <a:ea typeface="+mn-lt"/>
                <a:cs typeface="+mn-lt"/>
              </a:rPr>
              <a:t>Création du mot de passe </a:t>
            </a:r>
            <a:r>
              <a:rPr lang="fr-FR" sz="3200" b="1" dirty="0" err="1">
                <a:latin typeface="Consolas"/>
              </a:rPr>
              <a:t>Administrator</a:t>
            </a:r>
            <a:endParaRPr lang="fr-FR" sz="3200" b="1" dirty="0">
              <a:latin typeface="Consolas"/>
            </a:endParaRPr>
          </a:p>
        </p:txBody>
      </p:sp>
    </p:spTree>
    <p:extLst>
      <p:ext uri="{BB962C8B-B14F-4D97-AF65-F5344CB8AC3E}">
        <p14:creationId xmlns:p14="http://schemas.microsoft.com/office/powerpoint/2010/main" val="555672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4F43684-EE7C-C67C-57AF-3D55886FCC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>
                <a:ea typeface="+mj-lt"/>
                <a:cs typeface="+mj-lt"/>
              </a:rPr>
              <a:t>Activation de Samba AD comme service</a:t>
            </a:r>
            <a:endParaRPr lang="fr-FR" b="1" dirty="0"/>
          </a:p>
        </p:txBody>
      </p:sp>
      <p:pic>
        <p:nvPicPr>
          <p:cNvPr id="4" name="Espace réservé du contenu 3" descr="Une image contenant texte, capture d’écran, Police, logiciel&#10;&#10;Le contenu généré par l’IA peut être incorrect.">
            <a:extLst>
              <a:ext uri="{FF2B5EF4-FFF2-40B4-BE49-F238E27FC236}">
                <a16:creationId xmlns:a16="http://schemas.microsoft.com/office/drawing/2014/main" id="{D1770CFB-FE80-467A-402C-BE534DC697F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87998" y="2563641"/>
            <a:ext cx="8809463" cy="1727742"/>
          </a:xfrm>
        </p:spPr>
      </p:pic>
    </p:spTree>
    <p:extLst>
      <p:ext uri="{BB962C8B-B14F-4D97-AF65-F5344CB8AC3E}">
        <p14:creationId xmlns:p14="http://schemas.microsoft.com/office/powerpoint/2010/main" val="36600335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90BBAC3-2924-7401-951B-249C87F9FC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>
                <a:ea typeface="+mj-lt"/>
                <a:cs typeface="+mj-lt"/>
              </a:rPr>
              <a:t>Configuration du fichier </a:t>
            </a:r>
            <a:r>
              <a:rPr lang="fr-FR" b="1" dirty="0">
                <a:latin typeface="Consolas"/>
              </a:rPr>
              <a:t>/</a:t>
            </a:r>
            <a:r>
              <a:rPr lang="fr-FR" b="1" err="1">
                <a:latin typeface="Consolas"/>
              </a:rPr>
              <a:t>etc</a:t>
            </a:r>
            <a:r>
              <a:rPr lang="fr-FR" b="1" dirty="0">
                <a:latin typeface="Consolas"/>
              </a:rPr>
              <a:t>/krb5.conf</a:t>
            </a:r>
            <a:endParaRPr lang="fr-FR" b="1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023174B-B6D1-29D3-6736-02BD2E2C4E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fr-FR" sz="3200" b="1" dirty="0">
                <a:ea typeface="+mn-lt"/>
                <a:cs typeface="+mn-lt"/>
              </a:rPr>
              <a:t>Contenu final ajouté :</a:t>
            </a:r>
            <a:endParaRPr lang="fr-FR" sz="3200" b="1"/>
          </a:p>
        </p:txBody>
      </p:sp>
      <p:pic>
        <p:nvPicPr>
          <p:cNvPr id="4" name="Image 3" descr="Une image contenant texte, capture d’écran, logiciel, Logiciel multimédia&#10;&#10;Le contenu généré par l’IA peut être incorrect.">
            <a:extLst>
              <a:ext uri="{FF2B5EF4-FFF2-40B4-BE49-F238E27FC236}">
                <a16:creationId xmlns:a16="http://schemas.microsoft.com/office/drawing/2014/main" id="{30A5879B-5627-AC4C-D89E-3CC3B198254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92697" y="2786760"/>
            <a:ext cx="6304389" cy="34589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8389088"/>
      </p:ext>
    </p:extLst>
  </p:cSld>
  <p:clrMapOvr>
    <a:masterClrMapping/>
  </p:clrMapOvr>
</p:sld>
</file>

<file path=ppt/theme/theme1.xml><?xml version="1.0" encoding="utf-8"?>
<a:theme xmlns:a="http://schemas.openxmlformats.org/drawingml/2006/main" name="ChronicleVTI">
  <a:themeElements>
    <a:clrScheme name="Chronicle">
      <a:dk1>
        <a:srgbClr val="000000"/>
      </a:dk1>
      <a:lt1>
        <a:srgbClr val="FFFFFF"/>
      </a:lt1>
      <a:dk2>
        <a:srgbClr val="1C1C32"/>
      </a:dk2>
      <a:lt2>
        <a:srgbClr val="F8F4F1"/>
      </a:lt2>
      <a:accent1>
        <a:srgbClr val="734B67"/>
      </a:accent1>
      <a:accent2>
        <a:srgbClr val="959EBB"/>
      </a:accent2>
      <a:accent3>
        <a:srgbClr val="596781"/>
      </a:accent3>
      <a:accent4>
        <a:srgbClr val="7F6E8C"/>
      </a:accent4>
      <a:accent5>
        <a:srgbClr val="DB9A8F"/>
      </a:accent5>
      <a:accent6>
        <a:srgbClr val="C29AB1"/>
      </a:accent6>
      <a:hlink>
        <a:srgbClr val="778BA2"/>
      </a:hlink>
      <a:folHlink>
        <a:srgbClr val="A27C99"/>
      </a:folHlink>
    </a:clrScheme>
    <a:fontScheme name="Univers Calisto">
      <a:majorFont>
        <a:latin typeface="Univers Condensed"/>
        <a:ea typeface=""/>
        <a:cs typeface=""/>
      </a:majorFont>
      <a:minorFont>
        <a:latin typeface="Calisto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 w="12700" cap="flat" cmpd="sng" algn="ctr">
          <a:noFill/>
          <a:prstDash val="solid"/>
          <a:miter lim="800000"/>
        </a:ln>
        <a:effectLst/>
        <a:extLst>
          <a:ext uri="{91240B29-F687-4F45-9708-019B960494DF}">
            <a14:hiddenLine xmlns:a14="http://schemas.microsoft.com/office/drawing/2010/main" w="12700" cap="flat" cmpd="sng" algn="ctr">
              <a:solidFill>
                <a:schemeClr val="accent1">
                  <a:shade val="50000"/>
                </a:schemeClr>
              </a:solidFill>
              <a:prstDash val="solid"/>
              <a:miter lim="800000"/>
            </a14:hiddenLine>
          </a:ext>
        </a:extLst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ChronicleVTI" id="{508E4D90-5116-4BF0-876B-3F422DD1F65F}" vid="{AA21DC3D-92A8-43A4-8358-ED428371CD5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Grand écran</PresentationFormat>
  <Paragraphs>0</Paragraphs>
  <Slides>12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12</vt:i4>
      </vt:variant>
    </vt:vector>
  </HeadingPairs>
  <TitlesOfParts>
    <vt:vector size="13" baseType="lpstr">
      <vt:lpstr>ChronicleVTI</vt:lpstr>
      <vt:lpstr>Etapes effectuées – Mise en place d’un Contrôleur de Domaine Samba AD</vt:lpstr>
      <vt:lpstr>📍 Objectif</vt:lpstr>
      <vt:lpstr>✅ Étapes réalisées</vt:lpstr>
      <vt:lpstr>1. Installation du système Debian dans VirtualBox</vt:lpstr>
      <vt:lpstr>Installation des paquets nécessaires</vt:lpstr>
      <vt:lpstr>Configuration de Kerberos</vt:lpstr>
      <vt:lpstr>Provisionnement du domaine avec Samba</vt:lpstr>
      <vt:lpstr>Activation de Samba AD comme service</vt:lpstr>
      <vt:lpstr>Configuration du fichier /etc/krb5.conf</vt:lpstr>
      <vt:lpstr>Test de résolution DNS</vt:lpstr>
      <vt:lpstr>Test d’authentification Kerberos</vt:lpstr>
      <vt:lpstr>✅ Résultat final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96</cp:revision>
  <dcterms:created xsi:type="dcterms:W3CDTF">2025-05-22T15:50:22Z</dcterms:created>
  <dcterms:modified xsi:type="dcterms:W3CDTF">2025-05-23T14:14:04Z</dcterms:modified>
</cp:coreProperties>
</file>