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</p:sldIdLst>
  <p:sldSz cx="18288000" cy="10287000"/>
  <p:notesSz cx="6858000" cy="9144000"/>
  <p:embeddedFontLst>
    <p:embeddedFont>
      <p:font typeface="Oswald Bold" panose="00000800000000000000" pitchFamily="2" charset="0"/>
      <p:regular r:id="rId9"/>
      <p:bold r:id="rId10"/>
    </p:embeddedFont>
    <p:embeddedFont>
      <p:font typeface="Zilla Slab Medium" panose="020B0604020202020204" charset="0"/>
      <p:regular r:id="rId11"/>
    </p:embeddedFont>
    <p:embeddedFont>
      <p:font typeface="Zilla Slab Medium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6E3325-0D1F-61F3-C4B7-0E023AB67514}" v="44" dt="2025-05-24T11:31:03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3199" y="-181841"/>
            <a:ext cx="8349281" cy="10645111"/>
            <a:chOff x="0" y="0"/>
            <a:chExt cx="11132375" cy="1419348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188" b="2188"/>
            <a:stretch>
              <a:fillRect/>
            </a:stretch>
          </p:blipFill>
          <p:spPr>
            <a:xfrm>
              <a:off x="0" y="0"/>
              <a:ext cx="11132375" cy="14193481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8156864" y="1324841"/>
            <a:ext cx="621043" cy="7543800"/>
          </a:xfrm>
          <a:prstGeom prst="rect">
            <a:avLst/>
          </a:prstGeom>
          <a:solidFill>
            <a:srgbClr val="E2790A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30302" y="3915192"/>
            <a:ext cx="9141861" cy="2357369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9144000" y="2915611"/>
            <a:ext cx="5896841" cy="4106630"/>
            <a:chOff x="0" y="9525"/>
            <a:chExt cx="7862455" cy="5475508"/>
          </a:xfrm>
        </p:grpSpPr>
        <p:sp>
          <p:nvSpPr>
            <p:cNvPr id="8" name="TextBox 8"/>
            <p:cNvSpPr txBox="1"/>
            <p:nvPr/>
          </p:nvSpPr>
          <p:spPr>
            <a:xfrm>
              <a:off x="0" y="9525"/>
              <a:ext cx="7862455" cy="16461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88"/>
                </a:lnSpc>
              </a:pPr>
              <a:endParaRPr lang="en-US" sz="8450" spc="424" dirty="0">
                <a:solidFill>
                  <a:srgbClr val="606161"/>
                </a:solidFill>
                <a:latin typeface="Oswald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30186"/>
              <a:ext cx="7862455" cy="6221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62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182912"/>
              <a:ext cx="7862455" cy="3021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81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7259300" y="9357475"/>
            <a:ext cx="341422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52"/>
              </a:lnSpc>
              <a:spcBef>
                <a:spcPct val="0"/>
              </a:spcBef>
            </a:pPr>
            <a:r>
              <a:rPr lang="en-US" sz="4710" spc="235">
                <a:solidFill>
                  <a:srgbClr val="8CCDB0"/>
                </a:solidFill>
                <a:latin typeface="Oswald Bold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09314" y="3985057"/>
            <a:ext cx="5489017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spc="400">
                <a:solidFill>
                  <a:srgbClr val="E2790A"/>
                </a:solidFill>
                <a:latin typeface="Oswald Bold"/>
              </a:rPr>
              <a:t>Sommaire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459422" y="3966007"/>
            <a:ext cx="7354741" cy="44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799" spc="139">
                <a:solidFill>
                  <a:srgbClr val="121435"/>
                </a:solidFill>
                <a:latin typeface="Oswald Bold"/>
              </a:rPr>
              <a:t>MES TACHES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459422" y="4892472"/>
            <a:ext cx="7354741" cy="44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799" spc="139">
                <a:solidFill>
                  <a:srgbClr val="121435"/>
                </a:solidFill>
                <a:latin typeface="Oswald Bold"/>
              </a:rPr>
              <a:t>DIFFÉRENTS PROBLÈMES RENCONTRÉS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459422" y="5816598"/>
            <a:ext cx="7354741" cy="44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799" spc="139">
                <a:solidFill>
                  <a:srgbClr val="121435"/>
                </a:solidFill>
                <a:latin typeface="Oswald Bold"/>
              </a:rPr>
              <a:t>CONCLUSION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59422" y="3041409"/>
            <a:ext cx="7354741" cy="44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799" spc="139">
                <a:solidFill>
                  <a:srgbClr val="121435"/>
                </a:solidFill>
                <a:latin typeface="Oswald Bold"/>
              </a:rPr>
              <a:t>L'ORGANIGRAMME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259300" y="9258300"/>
            <a:ext cx="341422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52"/>
              </a:lnSpc>
              <a:spcBef>
                <a:spcPct val="0"/>
              </a:spcBef>
            </a:pPr>
            <a:r>
              <a:rPr lang="en-US" sz="4710" spc="235">
                <a:solidFill>
                  <a:srgbClr val="8CCDB0"/>
                </a:solidFill>
                <a:latin typeface="Oswald Bold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313120" y="-16992"/>
            <a:ext cx="7636912" cy="567595"/>
          </a:xfrm>
          <a:prstGeom prst="rect">
            <a:avLst/>
          </a:prstGeom>
          <a:solidFill>
            <a:srgbClr val="E2790A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9611" b="9611"/>
          <a:stretch>
            <a:fillRect/>
          </a:stretch>
        </p:blipFill>
        <p:spPr>
          <a:xfrm>
            <a:off x="3135961" y="1993716"/>
            <a:ext cx="11991229" cy="726458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005090" y="1321817"/>
            <a:ext cx="8277820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en-US" sz="2830" spc="141">
                <a:solidFill>
                  <a:srgbClr val="E2790A"/>
                </a:solidFill>
                <a:latin typeface="Zilla Slab Medium Bold"/>
              </a:rPr>
              <a:t>ORGANIGRAMME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259300" y="9258300"/>
            <a:ext cx="341422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52"/>
              </a:lnSpc>
              <a:spcBef>
                <a:spcPct val="0"/>
              </a:spcBef>
            </a:pPr>
            <a:r>
              <a:rPr lang="en-US" sz="4700" spc="235" dirty="0">
                <a:solidFill>
                  <a:srgbClr val="8CCDB0"/>
                </a:solidFill>
                <a:latin typeface="Oswald Bold"/>
              </a:rPr>
              <a:t>3</a:t>
            </a:r>
            <a:endParaRPr lang="en-US" sz="4710" spc="235" dirty="0">
              <a:solidFill>
                <a:srgbClr val="8CCDB0"/>
              </a:solidFill>
              <a:latin typeface="Oswald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6368890"/>
            <a:ext cx="9144000" cy="3918110"/>
            <a:chOff x="0" y="0"/>
            <a:chExt cx="12192000" cy="522414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390" b="2390"/>
            <a:stretch>
              <a:fillRect/>
            </a:stretch>
          </p:blipFill>
          <p:spPr>
            <a:xfrm>
              <a:off x="0" y="0"/>
              <a:ext cx="12192000" cy="5224146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8645710" y="1371600"/>
            <a:ext cx="498290" cy="7543800"/>
          </a:xfrm>
          <a:prstGeom prst="rect">
            <a:avLst/>
          </a:prstGeom>
          <a:solidFill>
            <a:srgbClr val="E2790A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34344" r="1047"/>
          <a:stretch>
            <a:fillRect/>
          </a:stretch>
        </p:blipFill>
        <p:spPr>
          <a:xfrm>
            <a:off x="9144000" y="0"/>
            <a:ext cx="9144000" cy="636889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62909" y="3154058"/>
            <a:ext cx="5896841" cy="3126397"/>
            <a:chOff x="0" y="0"/>
            <a:chExt cx="7862455" cy="4168530"/>
          </a:xfrm>
        </p:grpSpPr>
        <p:sp>
          <p:nvSpPr>
            <p:cNvPr id="7" name="TextBox 7"/>
            <p:cNvSpPr txBox="1"/>
            <p:nvPr/>
          </p:nvSpPr>
          <p:spPr>
            <a:xfrm>
              <a:off x="0" y="9525"/>
              <a:ext cx="7862455" cy="1425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490"/>
                </a:lnSpc>
              </a:pPr>
              <a:r>
                <a:rPr lang="en-US" sz="7075" spc="353">
                  <a:solidFill>
                    <a:srgbClr val="E2790A"/>
                  </a:solidFill>
                  <a:latin typeface="Oswald Bold"/>
                </a:rPr>
                <a:t>Le kiosque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277542"/>
              <a:ext cx="7862455" cy="4662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971"/>
                </a:lnSpc>
              </a:pPr>
              <a:r>
                <a:rPr lang="en-US" sz="2122" spc="212">
                  <a:solidFill>
                    <a:srgbClr val="121435"/>
                  </a:solidFill>
                  <a:latin typeface="Zilla Slab Medium Bold"/>
                </a:rPr>
                <a:t>SERVICE DE PROXIMITÉ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087167"/>
              <a:ext cx="7862455" cy="10813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17"/>
                </a:lnSpc>
              </a:pPr>
              <a:r>
                <a:rPr lang="en-US" sz="2122">
                  <a:solidFill>
                    <a:srgbClr val="121435"/>
                  </a:solidFill>
                  <a:latin typeface="Zilla Slab Medium"/>
                </a:rPr>
                <a:t>- Aide de dernière minute </a:t>
              </a:r>
            </a:p>
            <a:p>
              <a:pPr algn="r">
                <a:lnSpc>
                  <a:spcPts val="3417"/>
                </a:lnSpc>
              </a:pPr>
              <a:r>
                <a:rPr lang="en-US" sz="2122">
                  <a:solidFill>
                    <a:srgbClr val="121435"/>
                  </a:solidFill>
                  <a:latin typeface="Zilla Slab Medium"/>
                </a:rPr>
                <a:t> - Prêt et remise de matériel info 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7259300" y="9258300"/>
            <a:ext cx="341422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52"/>
              </a:lnSpc>
              <a:spcBef>
                <a:spcPct val="0"/>
              </a:spcBef>
            </a:pPr>
            <a:r>
              <a:rPr lang="en-US" sz="4700" spc="235" dirty="0">
                <a:solidFill>
                  <a:srgbClr val="8CCDB0"/>
                </a:solidFill>
                <a:latin typeface="Oswald Bold"/>
              </a:rPr>
              <a:t>4</a:t>
            </a:r>
            <a:endParaRPr lang="en-US" sz="4710" spc="235" dirty="0">
              <a:solidFill>
                <a:srgbClr val="8CCDB0"/>
              </a:solidFill>
              <a:latin typeface="Oswald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05633" y="2521967"/>
            <a:ext cx="13849945" cy="6736333"/>
            <a:chOff x="0" y="0"/>
            <a:chExt cx="18466594" cy="898177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3116" r="23116"/>
            <a:stretch>
              <a:fillRect/>
            </a:stretch>
          </p:blipFill>
          <p:spPr>
            <a:xfrm>
              <a:off x="0" y="0"/>
              <a:ext cx="6036469" cy="898177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16396" r="16396"/>
            <a:stretch>
              <a:fillRect/>
            </a:stretch>
          </p:blipFill>
          <p:spPr>
            <a:xfrm>
              <a:off x="6215062" y="0"/>
              <a:ext cx="6036469" cy="898177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t="16521" b="16521"/>
            <a:stretch>
              <a:fillRect/>
            </a:stretch>
          </p:blipFill>
          <p:spPr>
            <a:xfrm>
              <a:off x="12430125" y="0"/>
              <a:ext cx="6036469" cy="8981777"/>
            </a:xfrm>
            <a:prstGeom prst="rect">
              <a:avLst/>
            </a:prstGeom>
          </p:spPr>
        </p:pic>
      </p:grpSp>
      <p:sp>
        <p:nvSpPr>
          <p:cNvPr id="6" name="AutoShape 6"/>
          <p:cNvSpPr/>
          <p:nvPr/>
        </p:nvSpPr>
        <p:spPr>
          <a:xfrm>
            <a:off x="5313120" y="-16992"/>
            <a:ext cx="7636912" cy="567595"/>
          </a:xfrm>
          <a:prstGeom prst="rect">
            <a:avLst/>
          </a:prstGeom>
          <a:solidFill>
            <a:srgbClr val="E2790A"/>
          </a:solidFill>
        </p:spPr>
      </p:sp>
      <p:sp>
        <p:nvSpPr>
          <p:cNvPr id="7" name="TextBox 7"/>
          <p:cNvSpPr txBox="1"/>
          <p:nvPr/>
        </p:nvSpPr>
        <p:spPr>
          <a:xfrm>
            <a:off x="5005090" y="1331342"/>
            <a:ext cx="8277820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en-US" sz="2830" spc="141">
                <a:solidFill>
                  <a:srgbClr val="E2790A"/>
                </a:solidFill>
                <a:latin typeface="Oswald Bold"/>
              </a:rPr>
              <a:t>MES TACHES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955727" y="9391817"/>
            <a:ext cx="3134320" cy="359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1"/>
              </a:lnSpc>
            </a:pPr>
            <a:r>
              <a:rPr lang="en-US" sz="2122" spc="212">
                <a:solidFill>
                  <a:srgbClr val="121435"/>
                </a:solidFill>
                <a:latin typeface="Zilla Slab Medium Bold"/>
              </a:rPr>
              <a:t>LES IMPRIMANTES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63445" y="9391817"/>
            <a:ext cx="3134320" cy="734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1"/>
              </a:lnSpc>
            </a:pPr>
            <a:r>
              <a:rPr lang="en-US" sz="2122" spc="212">
                <a:solidFill>
                  <a:srgbClr val="121435"/>
                </a:solidFill>
                <a:latin typeface="Zilla Slab Medium Bold"/>
              </a:rPr>
              <a:t>INSTALATION DE DOCKING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171164" y="9391817"/>
            <a:ext cx="3134320" cy="734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1"/>
              </a:lnSpc>
            </a:pPr>
            <a:r>
              <a:rPr lang="en-US" sz="2122" spc="212">
                <a:solidFill>
                  <a:srgbClr val="121435"/>
                </a:solidFill>
                <a:latin typeface="Zilla Slab Medium Bold"/>
              </a:rPr>
              <a:t>ASSISTANCE AU KIOSQUE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259300" y="9258300"/>
            <a:ext cx="341422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52"/>
              </a:lnSpc>
              <a:spcBef>
                <a:spcPct val="0"/>
              </a:spcBef>
            </a:pPr>
            <a:r>
              <a:rPr lang="en-US" sz="4700" spc="235" dirty="0">
                <a:solidFill>
                  <a:srgbClr val="8CCDB0"/>
                </a:solidFill>
                <a:latin typeface="Oswald Bold"/>
              </a:rPr>
              <a:t>5</a:t>
            </a:r>
            <a:endParaRPr lang="en-US" sz="4710" spc="235" dirty="0">
              <a:solidFill>
                <a:srgbClr val="8CCDB0"/>
              </a:solidFill>
              <a:latin typeface="Oswald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53084" y="1792342"/>
            <a:ext cx="5489017" cy="365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spc="400">
                <a:solidFill>
                  <a:srgbClr val="E2790A"/>
                </a:solidFill>
                <a:latin typeface="Oswald Bold"/>
              </a:rPr>
              <a:t>Les problèmes rencontrés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459422" y="1896750"/>
            <a:ext cx="7354741" cy="45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121435"/>
                </a:solidFill>
                <a:latin typeface="Zilla Slab Medium Bold"/>
              </a:rPr>
              <a:t>CONNEXION AU SERVEUR DNS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459422" y="2296671"/>
            <a:ext cx="8352502" cy="1468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53"/>
              </a:lnSpc>
              <a:spcBef>
                <a:spcPct val="0"/>
              </a:spcBef>
            </a:pPr>
            <a:r>
              <a:rPr lang="en-US" sz="1968" spc="196">
                <a:solidFill>
                  <a:srgbClr val="121435"/>
                </a:solidFill>
                <a:latin typeface="Zilla Slab Medium"/>
              </a:rPr>
              <a:t>LA PLUPART DU TEMPS, LES COLLABORATEURS VENAIENT PARCE QU'ILS NE POUVAIENT PAS SE CONNECTER AU RÉSEAU CAR LA COMMUNICATION AVEC LE SERVEUR DNS N'ÉTAIT PAS STABLE.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459422" y="4355262"/>
            <a:ext cx="7354741" cy="45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121435"/>
                </a:solidFill>
                <a:latin typeface="Zilla Slab Medium Bold"/>
              </a:rPr>
              <a:t>PLATINE DE TRADER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459422" y="4757852"/>
            <a:ext cx="8352502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953"/>
              </a:lnSpc>
              <a:spcBef>
                <a:spcPct val="0"/>
              </a:spcBef>
            </a:pPr>
            <a:r>
              <a:rPr lang="en-US" sz="1968" spc="196" dirty="0">
                <a:solidFill>
                  <a:srgbClr val="121435"/>
                </a:solidFill>
                <a:latin typeface="Zilla Slab Medium"/>
              </a:rPr>
              <a:t>LES TRADERS SE SONT PLAINTS QUE CERTAINES PLATINES NE FONCTIONNAIENT PAS. NOUS </a:t>
            </a:r>
            <a:r>
              <a:rPr lang="en-US" sz="1968" spc="196" dirty="0" err="1">
                <a:solidFill>
                  <a:srgbClr val="121435"/>
                </a:solidFill>
                <a:latin typeface="Zilla Slab Medium"/>
              </a:rPr>
              <a:t>NOUS</a:t>
            </a:r>
            <a:r>
              <a:rPr lang="en-US" sz="1968" spc="196" dirty="0">
                <a:solidFill>
                  <a:srgbClr val="121435"/>
                </a:solidFill>
                <a:latin typeface="Zilla Slab Medium"/>
              </a:rPr>
              <a:t> SOMMES DONC DÉPLACÉS AVEC UNE ÉQUIPE RÉSEAU QUI VENAIT D'UN AUTRE SITE POUR RÉGLER CE PROBLÈME.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59422" y="6816443"/>
            <a:ext cx="7354741" cy="45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121435"/>
                </a:solidFill>
                <a:latin typeface="Zilla Slab Medium Bold"/>
              </a:rPr>
              <a:t>GESTION DU STOCK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59422" y="7219033"/>
            <a:ext cx="8352502" cy="1468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53"/>
              </a:lnSpc>
              <a:spcBef>
                <a:spcPct val="0"/>
              </a:spcBef>
            </a:pPr>
            <a:r>
              <a:rPr lang="en-US" sz="1968" spc="196">
                <a:solidFill>
                  <a:srgbClr val="121435"/>
                </a:solidFill>
                <a:latin typeface="Zilla Slab Medium"/>
              </a:rPr>
              <a:t>DANS LE BATIMENT IL Y A PLUSIEURS MODÈLES DE LAPTOP EN CIRCULATION. MAIS NOUS DEVONS LES CHANGER AVANT LE DÉMÉNAGEMENT POUR ÊTRE OPÉRATIONNELS AVEC LE "FLEX OFFICE"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259300" y="9258300"/>
            <a:ext cx="341422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52"/>
              </a:lnSpc>
              <a:spcBef>
                <a:spcPct val="0"/>
              </a:spcBef>
            </a:pPr>
            <a:r>
              <a:rPr lang="en-US" sz="4700" spc="235" dirty="0">
                <a:solidFill>
                  <a:srgbClr val="8CCDB0"/>
                </a:solidFill>
                <a:latin typeface="Oswald Bold"/>
              </a:rPr>
              <a:t>6</a:t>
            </a:r>
            <a:endParaRPr lang="en-US" sz="4710" spc="235" dirty="0">
              <a:solidFill>
                <a:srgbClr val="8CCDB0"/>
              </a:solidFill>
              <a:latin typeface="Oswald Bold"/>
            </a:endParaRPr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35195" y="-168446"/>
            <a:ext cx="8152805" cy="10645111"/>
            <a:chOff x="0" y="0"/>
            <a:chExt cx="10870406" cy="1419348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0621" b="20621"/>
            <a:stretch>
              <a:fillRect/>
            </a:stretch>
          </p:blipFill>
          <p:spPr>
            <a:xfrm>
              <a:off x="0" y="0"/>
              <a:ext cx="10870406" cy="14193481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9636906" y="1371600"/>
            <a:ext cx="498290" cy="7543800"/>
          </a:xfrm>
          <a:prstGeom prst="rect">
            <a:avLst/>
          </a:prstGeom>
          <a:solidFill>
            <a:srgbClr val="E2790A"/>
          </a:solidFill>
        </p:spPr>
      </p:sp>
      <p:sp>
        <p:nvSpPr>
          <p:cNvPr id="5" name="TextBox 5"/>
          <p:cNvSpPr txBox="1"/>
          <p:nvPr/>
        </p:nvSpPr>
        <p:spPr>
          <a:xfrm>
            <a:off x="1853084" y="1792342"/>
            <a:ext cx="5489017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 spc="400">
                <a:solidFill>
                  <a:srgbClr val="E2790A"/>
                </a:solidFill>
                <a:latin typeface="Oswald Bold"/>
              </a:rPr>
              <a:t>Conclusion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91498" y="4020039"/>
            <a:ext cx="8352502" cy="2581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53"/>
              </a:lnSpc>
            </a:pPr>
            <a:r>
              <a:rPr lang="en-US" sz="1968" spc="196">
                <a:solidFill>
                  <a:srgbClr val="121435"/>
                </a:solidFill>
                <a:latin typeface="Zilla Slab Medium"/>
              </a:rPr>
              <a:t>TRÈS ENRICHISSANT DANS LE DOMAINE DE L'AIDE À LA DERNIERE MINUTE.</a:t>
            </a:r>
          </a:p>
          <a:p>
            <a:pPr>
              <a:lnSpc>
                <a:spcPts val="2953"/>
              </a:lnSpc>
            </a:pPr>
            <a:endParaRPr lang="en-US" sz="1968" spc="196">
              <a:solidFill>
                <a:srgbClr val="121435"/>
              </a:solidFill>
              <a:latin typeface="Zilla Slab Medium"/>
            </a:endParaRPr>
          </a:p>
          <a:p>
            <a:pPr marL="0" lvl="0" indent="0" algn="l">
              <a:lnSpc>
                <a:spcPts val="2953"/>
              </a:lnSpc>
              <a:spcBef>
                <a:spcPct val="0"/>
              </a:spcBef>
            </a:pPr>
            <a:r>
              <a:rPr lang="en-US" sz="1968" spc="196">
                <a:solidFill>
                  <a:srgbClr val="121435"/>
                </a:solidFill>
                <a:latin typeface="Zilla Slab Medium"/>
              </a:rPr>
              <a:t>MALHEUREUSEMENT JE N'AI PAS PU FAIRE COMME LES PERSONNES QUI AVAIENT UN COMPTE ADMIN CAR MA  DEMANDE A ÉTÉ REFUSÉE PAR LA PLATERFORME DE MADRID.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259300" y="9258300"/>
            <a:ext cx="631334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52"/>
              </a:lnSpc>
              <a:spcBef>
                <a:spcPct val="0"/>
              </a:spcBef>
            </a:pPr>
            <a:r>
              <a:rPr lang="en-US" sz="4700" spc="235" dirty="0">
                <a:solidFill>
                  <a:srgbClr val="8CCDB0"/>
                </a:solidFill>
                <a:latin typeface="Oswald Bold"/>
              </a:rPr>
              <a:t>7</a:t>
            </a:r>
            <a:endParaRPr lang="en-US" sz="4710" spc="235" dirty="0">
              <a:solidFill>
                <a:srgbClr val="8CCDB0"/>
              </a:solidFill>
              <a:latin typeface="Oswald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234</Words>
  <Application>Microsoft Office PowerPoint</Application>
  <PresentationFormat>Personnalisé</PresentationFormat>
  <Paragraphs>48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Marketing Bleu et Orange Bar</dc:title>
  <cp:lastModifiedBy>Thomas Veltt</cp:lastModifiedBy>
  <cp:revision>21</cp:revision>
  <dcterms:created xsi:type="dcterms:W3CDTF">2006-08-16T00:00:00Z</dcterms:created>
  <dcterms:modified xsi:type="dcterms:W3CDTF">2025-05-24T11:31:22Z</dcterms:modified>
  <dc:identifier>DAFEWOwwIZ4</dc:identifier>
</cp:coreProperties>
</file>