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58" r:id="rId5"/>
    <p:sldId id="262" r:id="rId6"/>
    <p:sldId id="259" r:id="rId7"/>
    <p:sldId id="261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6" r:id="rId18"/>
    <p:sldId id="273" r:id="rId19"/>
    <p:sldId id="279" r:id="rId20"/>
    <p:sldId id="275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72252-07AB-4F37-A591-CFF748A68FB2}" v="89" dt="2021-05-07T09:30:55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A5B29-8A0E-46E6-A647-8DB963FD9F7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961B1A6-C960-4A53-AF92-8270BEC822D6}">
      <dgm:prSet/>
      <dgm:spPr/>
      <dgm:t>
        <a:bodyPr/>
        <a:lstStyle/>
        <a:p>
          <a:r>
            <a:rPr lang="fr-FR"/>
            <a:t>- Diminution des salariés dans le batîment</a:t>
          </a:r>
          <a:endParaRPr lang="en-US"/>
        </a:p>
      </dgm:t>
    </dgm:pt>
    <dgm:pt modelId="{6787B652-2EA0-4688-A439-38A1E52487D1}" type="parTrans" cxnId="{BBEFAD81-301B-48D0-A60C-B774BA45268C}">
      <dgm:prSet/>
      <dgm:spPr/>
      <dgm:t>
        <a:bodyPr/>
        <a:lstStyle/>
        <a:p>
          <a:endParaRPr lang="en-US"/>
        </a:p>
      </dgm:t>
    </dgm:pt>
    <dgm:pt modelId="{0A5E36AD-3F8D-4976-8390-B164C3FC0508}" type="sibTrans" cxnId="{BBEFAD81-301B-48D0-A60C-B774BA45268C}">
      <dgm:prSet/>
      <dgm:spPr/>
      <dgm:t>
        <a:bodyPr/>
        <a:lstStyle/>
        <a:p>
          <a:endParaRPr lang="en-US"/>
        </a:p>
      </dgm:t>
    </dgm:pt>
    <dgm:pt modelId="{1BAA1423-5C53-4B7C-BFBA-750BB37886E6}">
      <dgm:prSet/>
      <dgm:spPr/>
      <dgm:t>
        <a:bodyPr/>
        <a:lstStyle/>
        <a:p>
          <a:r>
            <a:rPr lang="fr-FR"/>
            <a:t>- Favorisation du télétravail</a:t>
          </a:r>
          <a:endParaRPr lang="en-US"/>
        </a:p>
      </dgm:t>
    </dgm:pt>
    <dgm:pt modelId="{ED4F4B4A-70CD-44B2-8A9A-0E8F872B08FD}" type="parTrans" cxnId="{B01BBFEF-0116-4832-A997-6590FC79E556}">
      <dgm:prSet/>
      <dgm:spPr/>
      <dgm:t>
        <a:bodyPr/>
        <a:lstStyle/>
        <a:p>
          <a:endParaRPr lang="en-US"/>
        </a:p>
      </dgm:t>
    </dgm:pt>
    <dgm:pt modelId="{EFD49565-6EBA-430F-BF43-FF23F646432E}" type="sibTrans" cxnId="{B01BBFEF-0116-4832-A997-6590FC79E556}">
      <dgm:prSet/>
      <dgm:spPr/>
      <dgm:t>
        <a:bodyPr/>
        <a:lstStyle/>
        <a:p>
          <a:endParaRPr lang="en-US"/>
        </a:p>
      </dgm:t>
    </dgm:pt>
    <dgm:pt modelId="{CBC122F2-F7C0-48CE-B70B-CCDF4D80DE01}">
      <dgm:prSet/>
      <dgm:spPr/>
      <dgm:t>
        <a:bodyPr/>
        <a:lstStyle/>
        <a:p>
          <a:r>
            <a:rPr lang="fr-FR"/>
            <a:t>- Moins de Travail</a:t>
          </a:r>
          <a:endParaRPr lang="en-US"/>
        </a:p>
      </dgm:t>
    </dgm:pt>
    <dgm:pt modelId="{541FC5E6-0FC4-4126-BDA7-46742A733269}" type="parTrans" cxnId="{A33F6B80-27AF-45C2-99A2-0CF521E44CE3}">
      <dgm:prSet/>
      <dgm:spPr/>
      <dgm:t>
        <a:bodyPr/>
        <a:lstStyle/>
        <a:p>
          <a:endParaRPr lang="en-US"/>
        </a:p>
      </dgm:t>
    </dgm:pt>
    <dgm:pt modelId="{66FC1D45-27A7-49EF-A49F-717C72D0CA95}" type="sibTrans" cxnId="{A33F6B80-27AF-45C2-99A2-0CF521E44CE3}">
      <dgm:prSet/>
      <dgm:spPr/>
      <dgm:t>
        <a:bodyPr/>
        <a:lstStyle/>
        <a:p>
          <a:endParaRPr lang="en-US"/>
        </a:p>
      </dgm:t>
    </dgm:pt>
    <dgm:pt modelId="{A41075EC-29EA-4170-892F-C79508F33519}">
      <dgm:prSet/>
      <dgm:spPr/>
      <dgm:t>
        <a:bodyPr/>
        <a:lstStyle/>
        <a:p>
          <a:r>
            <a:rPr lang="fr-FR"/>
            <a:t>- Beaucoup plus de Travail numérique</a:t>
          </a:r>
          <a:endParaRPr lang="en-US"/>
        </a:p>
      </dgm:t>
    </dgm:pt>
    <dgm:pt modelId="{0C60FD8B-444F-42EC-9FC8-58CCE99FE161}" type="parTrans" cxnId="{FC0D6A02-EA91-49A4-AAEA-61E7E1537A9B}">
      <dgm:prSet/>
      <dgm:spPr/>
      <dgm:t>
        <a:bodyPr/>
        <a:lstStyle/>
        <a:p>
          <a:endParaRPr lang="en-US"/>
        </a:p>
      </dgm:t>
    </dgm:pt>
    <dgm:pt modelId="{A2070505-C335-41F0-B276-A592EB9748D4}" type="sibTrans" cxnId="{FC0D6A02-EA91-49A4-AAEA-61E7E1537A9B}">
      <dgm:prSet/>
      <dgm:spPr/>
      <dgm:t>
        <a:bodyPr/>
        <a:lstStyle/>
        <a:p>
          <a:endParaRPr lang="en-US"/>
        </a:p>
      </dgm:t>
    </dgm:pt>
    <dgm:pt modelId="{44F7E539-14FE-470E-8E60-D71583877E84}">
      <dgm:prSet/>
      <dgm:spPr/>
      <dgm:t>
        <a:bodyPr/>
        <a:lstStyle/>
        <a:p>
          <a:r>
            <a:rPr lang="fr-FR"/>
            <a:t>- Réunion distanciel</a:t>
          </a:r>
          <a:endParaRPr lang="en-US"/>
        </a:p>
      </dgm:t>
    </dgm:pt>
    <dgm:pt modelId="{FE8864FD-73C8-420B-9FF1-A03A8AAFA05B}" type="parTrans" cxnId="{E409CC91-6571-4FD5-B30E-28664971D09D}">
      <dgm:prSet/>
      <dgm:spPr/>
      <dgm:t>
        <a:bodyPr/>
        <a:lstStyle/>
        <a:p>
          <a:endParaRPr lang="en-US"/>
        </a:p>
      </dgm:t>
    </dgm:pt>
    <dgm:pt modelId="{247025D5-3FBA-439B-9414-DBB92F9CC362}" type="sibTrans" cxnId="{E409CC91-6571-4FD5-B30E-28664971D09D}">
      <dgm:prSet/>
      <dgm:spPr/>
      <dgm:t>
        <a:bodyPr/>
        <a:lstStyle/>
        <a:p>
          <a:endParaRPr lang="en-US"/>
        </a:p>
      </dgm:t>
    </dgm:pt>
    <dgm:pt modelId="{9FC7D70E-88D8-481D-B9C9-97149376CCE0}" type="pres">
      <dgm:prSet presAssocID="{2CEA5B29-8A0E-46E6-A647-8DB963FD9F78}" presName="linear" presStyleCnt="0">
        <dgm:presLayoutVars>
          <dgm:animLvl val="lvl"/>
          <dgm:resizeHandles val="exact"/>
        </dgm:presLayoutVars>
      </dgm:prSet>
      <dgm:spPr/>
    </dgm:pt>
    <dgm:pt modelId="{E60F8ACE-805C-4231-8AFE-FA392A75FC10}" type="pres">
      <dgm:prSet presAssocID="{3961B1A6-C960-4A53-AF92-8270BEC822D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2D69FD-B0EE-4470-9572-F4BBDDFA73D9}" type="pres">
      <dgm:prSet presAssocID="{0A5E36AD-3F8D-4976-8390-B164C3FC0508}" presName="spacer" presStyleCnt="0"/>
      <dgm:spPr/>
    </dgm:pt>
    <dgm:pt modelId="{45A12884-6690-4E48-85E8-B0C597FEC932}" type="pres">
      <dgm:prSet presAssocID="{1BAA1423-5C53-4B7C-BFBA-750BB37886E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B970A14-3EBE-43BE-83D5-1796C82A2AB2}" type="pres">
      <dgm:prSet presAssocID="{EFD49565-6EBA-430F-BF43-FF23F646432E}" presName="spacer" presStyleCnt="0"/>
      <dgm:spPr/>
    </dgm:pt>
    <dgm:pt modelId="{75C14BF1-FE87-485F-819F-4777C0335F06}" type="pres">
      <dgm:prSet presAssocID="{CBC122F2-F7C0-48CE-B70B-CCDF4D80DE0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B10FA3D-644C-45EC-B266-7F6655918969}" type="pres">
      <dgm:prSet presAssocID="{66FC1D45-27A7-49EF-A49F-717C72D0CA95}" presName="spacer" presStyleCnt="0"/>
      <dgm:spPr/>
    </dgm:pt>
    <dgm:pt modelId="{6548982C-9419-473E-ACEA-2A61A477DEA4}" type="pres">
      <dgm:prSet presAssocID="{A41075EC-29EA-4170-892F-C79508F3351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C47D1B3-1285-4854-B231-88EDD70D3C14}" type="pres">
      <dgm:prSet presAssocID="{A2070505-C335-41F0-B276-A592EB9748D4}" presName="spacer" presStyleCnt="0"/>
      <dgm:spPr/>
    </dgm:pt>
    <dgm:pt modelId="{7C40582B-DBE9-440E-AA77-E8198AA2C83A}" type="pres">
      <dgm:prSet presAssocID="{44F7E539-14FE-470E-8E60-D71583877E8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C0D6A02-EA91-49A4-AAEA-61E7E1537A9B}" srcId="{2CEA5B29-8A0E-46E6-A647-8DB963FD9F78}" destId="{A41075EC-29EA-4170-892F-C79508F33519}" srcOrd="3" destOrd="0" parTransId="{0C60FD8B-444F-42EC-9FC8-58CCE99FE161}" sibTransId="{A2070505-C335-41F0-B276-A592EB9748D4}"/>
    <dgm:cxn modelId="{C153A828-CDA2-4D0E-AB3E-471B4EC90BB1}" type="presOf" srcId="{3961B1A6-C960-4A53-AF92-8270BEC822D6}" destId="{E60F8ACE-805C-4231-8AFE-FA392A75FC10}" srcOrd="0" destOrd="0" presId="urn:microsoft.com/office/officeart/2005/8/layout/vList2"/>
    <dgm:cxn modelId="{C9F3815F-D956-40E9-B779-25B7D7D72179}" type="presOf" srcId="{A41075EC-29EA-4170-892F-C79508F33519}" destId="{6548982C-9419-473E-ACEA-2A61A477DEA4}" srcOrd="0" destOrd="0" presId="urn:microsoft.com/office/officeart/2005/8/layout/vList2"/>
    <dgm:cxn modelId="{A33F6B80-27AF-45C2-99A2-0CF521E44CE3}" srcId="{2CEA5B29-8A0E-46E6-A647-8DB963FD9F78}" destId="{CBC122F2-F7C0-48CE-B70B-CCDF4D80DE01}" srcOrd="2" destOrd="0" parTransId="{541FC5E6-0FC4-4126-BDA7-46742A733269}" sibTransId="{66FC1D45-27A7-49EF-A49F-717C72D0CA95}"/>
    <dgm:cxn modelId="{FFEB5F81-42D5-49F1-ABF2-C5EFA4BB3B5D}" type="presOf" srcId="{1BAA1423-5C53-4B7C-BFBA-750BB37886E6}" destId="{45A12884-6690-4E48-85E8-B0C597FEC932}" srcOrd="0" destOrd="0" presId="urn:microsoft.com/office/officeart/2005/8/layout/vList2"/>
    <dgm:cxn modelId="{BBEFAD81-301B-48D0-A60C-B774BA45268C}" srcId="{2CEA5B29-8A0E-46E6-A647-8DB963FD9F78}" destId="{3961B1A6-C960-4A53-AF92-8270BEC822D6}" srcOrd="0" destOrd="0" parTransId="{6787B652-2EA0-4688-A439-38A1E52487D1}" sibTransId="{0A5E36AD-3F8D-4976-8390-B164C3FC0508}"/>
    <dgm:cxn modelId="{C597C585-C923-451F-9C8E-675BF11A32C2}" type="presOf" srcId="{2CEA5B29-8A0E-46E6-A647-8DB963FD9F78}" destId="{9FC7D70E-88D8-481D-B9C9-97149376CCE0}" srcOrd="0" destOrd="0" presId="urn:microsoft.com/office/officeart/2005/8/layout/vList2"/>
    <dgm:cxn modelId="{E409CC91-6571-4FD5-B30E-28664971D09D}" srcId="{2CEA5B29-8A0E-46E6-A647-8DB963FD9F78}" destId="{44F7E539-14FE-470E-8E60-D71583877E84}" srcOrd="4" destOrd="0" parTransId="{FE8864FD-73C8-420B-9FF1-A03A8AAFA05B}" sibTransId="{247025D5-3FBA-439B-9414-DBB92F9CC362}"/>
    <dgm:cxn modelId="{41A3CEC2-8D1A-4885-8228-89D331F71D67}" type="presOf" srcId="{CBC122F2-F7C0-48CE-B70B-CCDF4D80DE01}" destId="{75C14BF1-FE87-485F-819F-4777C0335F06}" srcOrd="0" destOrd="0" presId="urn:microsoft.com/office/officeart/2005/8/layout/vList2"/>
    <dgm:cxn modelId="{2357D3E0-4C37-4545-AB61-3CC5BD6BDD50}" type="presOf" srcId="{44F7E539-14FE-470E-8E60-D71583877E84}" destId="{7C40582B-DBE9-440E-AA77-E8198AA2C83A}" srcOrd="0" destOrd="0" presId="urn:microsoft.com/office/officeart/2005/8/layout/vList2"/>
    <dgm:cxn modelId="{B01BBFEF-0116-4832-A997-6590FC79E556}" srcId="{2CEA5B29-8A0E-46E6-A647-8DB963FD9F78}" destId="{1BAA1423-5C53-4B7C-BFBA-750BB37886E6}" srcOrd="1" destOrd="0" parTransId="{ED4F4B4A-70CD-44B2-8A9A-0E8F872B08FD}" sibTransId="{EFD49565-6EBA-430F-BF43-FF23F646432E}"/>
    <dgm:cxn modelId="{C5D0C6F0-9C58-49F7-84CE-4053BAB40B88}" type="presParOf" srcId="{9FC7D70E-88D8-481D-B9C9-97149376CCE0}" destId="{E60F8ACE-805C-4231-8AFE-FA392A75FC10}" srcOrd="0" destOrd="0" presId="urn:microsoft.com/office/officeart/2005/8/layout/vList2"/>
    <dgm:cxn modelId="{081A0AF1-2EBF-4BDA-9A70-B8EA8F8BAD8D}" type="presParOf" srcId="{9FC7D70E-88D8-481D-B9C9-97149376CCE0}" destId="{E42D69FD-B0EE-4470-9572-F4BBDDFA73D9}" srcOrd="1" destOrd="0" presId="urn:microsoft.com/office/officeart/2005/8/layout/vList2"/>
    <dgm:cxn modelId="{83302ECB-17B3-4A3A-9DE8-6544929BC9FE}" type="presParOf" srcId="{9FC7D70E-88D8-481D-B9C9-97149376CCE0}" destId="{45A12884-6690-4E48-85E8-B0C597FEC932}" srcOrd="2" destOrd="0" presId="urn:microsoft.com/office/officeart/2005/8/layout/vList2"/>
    <dgm:cxn modelId="{D035236D-C6EB-471D-8179-E1F546495073}" type="presParOf" srcId="{9FC7D70E-88D8-481D-B9C9-97149376CCE0}" destId="{6B970A14-3EBE-43BE-83D5-1796C82A2AB2}" srcOrd="3" destOrd="0" presId="urn:microsoft.com/office/officeart/2005/8/layout/vList2"/>
    <dgm:cxn modelId="{C4DEBF05-6EDD-434C-8665-9D324C91C8ED}" type="presParOf" srcId="{9FC7D70E-88D8-481D-B9C9-97149376CCE0}" destId="{75C14BF1-FE87-485F-819F-4777C0335F06}" srcOrd="4" destOrd="0" presId="urn:microsoft.com/office/officeart/2005/8/layout/vList2"/>
    <dgm:cxn modelId="{8832EB28-F614-4D92-B3AE-A1D1A20C9A7B}" type="presParOf" srcId="{9FC7D70E-88D8-481D-B9C9-97149376CCE0}" destId="{2B10FA3D-644C-45EC-B266-7F6655918969}" srcOrd="5" destOrd="0" presId="urn:microsoft.com/office/officeart/2005/8/layout/vList2"/>
    <dgm:cxn modelId="{C590D240-4E6B-43EC-85E3-2E954BC5F4B6}" type="presParOf" srcId="{9FC7D70E-88D8-481D-B9C9-97149376CCE0}" destId="{6548982C-9419-473E-ACEA-2A61A477DEA4}" srcOrd="6" destOrd="0" presId="urn:microsoft.com/office/officeart/2005/8/layout/vList2"/>
    <dgm:cxn modelId="{CEAAAF7D-1F66-4081-8D60-3CF07B21670C}" type="presParOf" srcId="{9FC7D70E-88D8-481D-B9C9-97149376CCE0}" destId="{FC47D1B3-1285-4854-B231-88EDD70D3C14}" srcOrd="7" destOrd="0" presId="urn:microsoft.com/office/officeart/2005/8/layout/vList2"/>
    <dgm:cxn modelId="{15DCAE40-0392-4D62-9F48-163DE579B653}" type="presParOf" srcId="{9FC7D70E-88D8-481D-B9C9-97149376CCE0}" destId="{7C40582B-DBE9-440E-AA77-E8198AA2C83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F8ACE-805C-4231-8AFE-FA392A75FC10}">
      <dsp:nvSpPr>
        <dsp:cNvPr id="0" name=""/>
        <dsp:cNvSpPr/>
      </dsp:nvSpPr>
      <dsp:spPr>
        <a:xfrm>
          <a:off x="0" y="46506"/>
          <a:ext cx="6367912" cy="1193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- Diminution des salariés dans le batîment</a:t>
          </a:r>
          <a:endParaRPr lang="en-US" sz="3000" kern="1200"/>
        </a:p>
      </dsp:txBody>
      <dsp:txXfrm>
        <a:off x="58257" y="104763"/>
        <a:ext cx="6251398" cy="1076886"/>
      </dsp:txXfrm>
    </dsp:sp>
    <dsp:sp modelId="{45A12884-6690-4E48-85E8-B0C597FEC932}">
      <dsp:nvSpPr>
        <dsp:cNvPr id="0" name=""/>
        <dsp:cNvSpPr/>
      </dsp:nvSpPr>
      <dsp:spPr>
        <a:xfrm>
          <a:off x="0" y="1326306"/>
          <a:ext cx="6367912" cy="119340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- Favorisation du télétravail</a:t>
          </a:r>
          <a:endParaRPr lang="en-US" sz="3000" kern="1200"/>
        </a:p>
      </dsp:txBody>
      <dsp:txXfrm>
        <a:off x="58257" y="1384563"/>
        <a:ext cx="6251398" cy="1076886"/>
      </dsp:txXfrm>
    </dsp:sp>
    <dsp:sp modelId="{75C14BF1-FE87-485F-819F-4777C0335F06}">
      <dsp:nvSpPr>
        <dsp:cNvPr id="0" name=""/>
        <dsp:cNvSpPr/>
      </dsp:nvSpPr>
      <dsp:spPr>
        <a:xfrm>
          <a:off x="0" y="2606106"/>
          <a:ext cx="6367912" cy="11934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- Moins de Travail</a:t>
          </a:r>
          <a:endParaRPr lang="en-US" sz="3000" kern="1200"/>
        </a:p>
      </dsp:txBody>
      <dsp:txXfrm>
        <a:off x="58257" y="2664363"/>
        <a:ext cx="6251398" cy="1076886"/>
      </dsp:txXfrm>
    </dsp:sp>
    <dsp:sp modelId="{6548982C-9419-473E-ACEA-2A61A477DEA4}">
      <dsp:nvSpPr>
        <dsp:cNvPr id="0" name=""/>
        <dsp:cNvSpPr/>
      </dsp:nvSpPr>
      <dsp:spPr>
        <a:xfrm>
          <a:off x="0" y="3885906"/>
          <a:ext cx="6367912" cy="119340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- Beaucoup plus de Travail numérique</a:t>
          </a:r>
          <a:endParaRPr lang="en-US" sz="3000" kern="1200"/>
        </a:p>
      </dsp:txBody>
      <dsp:txXfrm>
        <a:off x="58257" y="3944163"/>
        <a:ext cx="6251398" cy="1076886"/>
      </dsp:txXfrm>
    </dsp:sp>
    <dsp:sp modelId="{7C40582B-DBE9-440E-AA77-E8198AA2C83A}">
      <dsp:nvSpPr>
        <dsp:cNvPr id="0" name=""/>
        <dsp:cNvSpPr/>
      </dsp:nvSpPr>
      <dsp:spPr>
        <a:xfrm>
          <a:off x="0" y="5165706"/>
          <a:ext cx="6367912" cy="1193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- Réunion distanciel</a:t>
          </a:r>
          <a:endParaRPr lang="en-US" sz="3000" kern="1200"/>
        </a:p>
      </dsp:txBody>
      <dsp:txXfrm>
        <a:off x="58257" y="5223963"/>
        <a:ext cx="6251398" cy="107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1DE95-9700-4217-8B81-D7100B326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242683-C0EF-464C-A4B5-683E40F0B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1AB7D8-4D7B-4AFF-8E42-BA4E081A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D3CF-AFD3-4137-A791-830F3D0CCF9D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F22246-02BA-4E8A-BA2C-CEAC91AE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813795-8597-4E2C-87E2-E3D1782F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A445-8BD1-4251-9818-CFDCF9504F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23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A231FF-EAFC-4518-80AA-1B173489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C28014-8E92-4ED9-824E-43D779BE0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E1A74C-7BBA-47F0-9E31-8988AE04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D3CF-AFD3-4137-A791-830F3D0CCF9D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B560A-BD0A-44BD-9736-6D3ADAF7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914957-2F43-4B0A-9505-55D53D77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A445-8BD1-4251-9818-CFDCF9504F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77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6F98E8E-3949-4596-A0E4-4F71C79DC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A4416B-FD17-4117-9AA3-37717B30F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8E2029-8447-4EC7-ACD7-12D93DE6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D3CF-AFD3-4137-A791-830F3D0CCF9D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9A4FAF-E31F-4D97-A826-ADF56CB0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0A3274-31F5-4473-A2A9-6ED5475C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A445-8BD1-4251-9818-CFDCF9504F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40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A4540-1B07-49F3-A361-E19C5FF82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FF7956-BDC2-4408-B793-197298F8A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E82257-2D4F-4038-9599-043CE3D21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D3CF-AFD3-4137-A791-830F3D0CCF9D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CDF8C6-2EF9-4E78-B2CF-9631015C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80067B-16BF-4C45-BAF9-5AAF9603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A445-8BD1-4251-9818-CFDCF9504F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69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29965-511B-44AC-A027-E073C43A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124FEA-6097-4F77-9021-3E48F6AC8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9FC8DF-7A08-4493-AED6-51FB95B1A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D3CF-AFD3-4137-A791-830F3D0CCF9D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C8FD4E-C404-413B-A618-3EAC5397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D91BA4-882C-4CC2-9BF3-D330A3E1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A445-8BD1-4251-9818-CFDCF9504F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30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68488-F074-40BD-AE66-E78E93BE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5F1E01-7266-439A-B819-F1701A99F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DE7745-734B-4E0A-B688-E507276EF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F6B544-6F9D-4412-9536-762171A4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D3CF-AFD3-4137-A791-830F3D0CCF9D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9397A6-5D0E-4C8C-B775-C53002E7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7D3015-F6E5-4B80-82ED-CD9E67A4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A445-8BD1-4251-9818-CFDCF9504F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92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070AA-0E39-4D54-A5B1-52E11F9D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C06CAA-75F2-4509-83C8-11AC200FF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59F7B6-01A9-4C4C-87E2-699906984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FD69B3-0CF3-4E4B-8FE8-CA69826E1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EE1382-8A93-4ED9-BDD9-64BDFF518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133439A-1550-4F45-9F57-E80D2733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D3CF-AFD3-4137-A791-830F3D0CCF9D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06738BE-5C3E-4351-8BEE-956E1C35F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A1612FE-E076-43F1-AB8D-89B0B905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A445-8BD1-4251-9818-CFDCF9504F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45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32402-324A-4BE7-8A63-2B9E4B833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326DAB-9005-4C1E-BBC6-B42855B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D3CF-AFD3-4137-A791-830F3D0CCF9D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DFC373-3428-4F6A-9DD3-77B9FB45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0D5E88-38EA-4577-8D89-79712ED9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A445-8BD1-4251-9818-CFDCF9504F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71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C9FAA7-9E5B-4292-8A4F-1E8D9B7C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D3CF-AFD3-4137-A791-830F3D0CCF9D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137FEB-93CC-4E0D-A04F-6DFD773A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20B3FA-4B1D-4597-A123-037E0461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A445-8BD1-4251-9818-CFDCF9504F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61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E7FA29-ABD5-4CEF-890E-84244E1A9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851279-AA8C-4F7B-9745-37E1EFA14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0FF356-5255-4EB8-8A8C-D1BD31C75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9347ED-C024-40B5-88C1-5D95E4FB4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D3CF-AFD3-4137-A791-830F3D0CCF9D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879C03-4862-4DF9-ADCB-D3EF552C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D8B1C4-B99D-4235-A53B-7D5172D5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A445-8BD1-4251-9818-CFDCF9504F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52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44440-FC99-4FC2-8188-05BBF0A3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1FF55D4-2ED3-4D5F-B272-3115ECC3F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530506-76F9-4770-8C49-27D077874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A30E41-8A70-43F8-9C4A-F7BEE2F5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D3CF-AFD3-4137-A791-830F3D0CCF9D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FFE209-6059-45A8-A677-2505775D4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02B8FE-9BB8-44E9-947C-8491C3102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A445-8BD1-4251-9818-CFDCF9504F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28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503D0C-99BC-4A62-9886-8C35B441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9FACF1-44C6-43E5-BAF3-F9C35716B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F3E4BB-E48F-442E-8D00-3AED9AB10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3D3CF-AFD3-4137-A791-830F3D0CCF9D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F0F851-4F3B-4E80-B3AE-DCA68B687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85EB91-6388-43D9-A7C6-4FA30F509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4A445-8BD1-4251-9818-CFDCF9504F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71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Une image contenant texte, extérieur, ciel, vert&#10;&#10;Description générée automatiquement">
            <a:extLst>
              <a:ext uri="{FF2B5EF4-FFF2-40B4-BE49-F238E27FC236}">
                <a16:creationId xmlns:a16="http://schemas.microsoft.com/office/drawing/2014/main" id="{0F168B4C-F325-45DF-9075-003B2F684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0" r="-1" b="19703"/>
          <a:stretch/>
        </p:blipFill>
        <p:spPr bwMode="auto">
          <a:xfrm>
            <a:off x="4693921" y="-478"/>
            <a:ext cx="7498080" cy="228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devenir salarié après avoir été patron : accrochez-vous, virage serré -  Kacileo">
            <a:extLst>
              <a:ext uri="{FF2B5EF4-FFF2-40B4-BE49-F238E27FC236}">
                <a16:creationId xmlns:a16="http://schemas.microsoft.com/office/drawing/2014/main" id="{C29DA2E5-0E41-43B7-BA21-7C1C0523B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8" r="1" b="16451"/>
          <a:stretch/>
        </p:blipFill>
        <p:spPr bwMode="auto">
          <a:xfrm>
            <a:off x="5669281" y="2285999"/>
            <a:ext cx="652272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 patron peut-il être en couple avec un membre du personnel? | Le  Huffington Post LIFE">
            <a:extLst>
              <a:ext uri="{FF2B5EF4-FFF2-40B4-BE49-F238E27FC236}">
                <a16:creationId xmlns:a16="http://schemas.microsoft.com/office/drawing/2014/main" id="{38FA9FED-7673-468E-A93A-D7CF59244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1" r="2" b="9374"/>
          <a:stretch/>
        </p:blipFill>
        <p:spPr bwMode="auto">
          <a:xfrm>
            <a:off x="6838122" y="4571999"/>
            <a:ext cx="535387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 3">
            <a:extLst>
              <a:ext uri="{FF2B5EF4-FFF2-40B4-BE49-F238E27FC236}">
                <a16:creationId xmlns:a16="http://schemas.microsoft.com/office/drawing/2014/main" id="{D3B67387-E1AF-4422-A3BE-470F36AA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4">
            <a:extLst>
              <a:ext uri="{FF2B5EF4-FFF2-40B4-BE49-F238E27FC236}">
                <a16:creationId xmlns:a16="http://schemas.microsoft.com/office/drawing/2014/main" id="{BFDB170C-F1C9-479A-B799-7374CFFFF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B676E7A-F77A-4727-8839-8671AA6B2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00325"/>
            <a:ext cx="4948428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STAGE INFORMATIQUE 2021 / </a:t>
            </a:r>
            <a:r>
              <a:rPr lang="en-US" sz="4600" b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BNP PARIBAS</a:t>
            </a:r>
          </a:p>
        </p:txBody>
      </p:sp>
    </p:spTree>
    <p:extLst>
      <p:ext uri="{BB962C8B-B14F-4D97-AF65-F5344CB8AC3E}">
        <p14:creationId xmlns:p14="http://schemas.microsoft.com/office/powerpoint/2010/main" val="4159983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4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202" name="Picture 10" descr="Set Up An Apple Logo As A Shortcuts On iPhone - Tips iOS, iPhone, Apple  Review">
            <a:extLst>
              <a:ext uri="{FF2B5EF4-FFF2-40B4-BE49-F238E27FC236}">
                <a16:creationId xmlns:a16="http://schemas.microsoft.com/office/drawing/2014/main" id="{96D36F4A-5C56-4F63-A527-34525324C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608" y="448390"/>
            <a:ext cx="2074959" cy="28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Orange (entreprise) — Wikipédia">
            <a:extLst>
              <a:ext uri="{FF2B5EF4-FFF2-40B4-BE49-F238E27FC236}">
                <a16:creationId xmlns:a16="http://schemas.microsoft.com/office/drawing/2014/main" id="{EF262E9B-8BA0-45E6-B467-CB27EFA47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7324" y="448390"/>
            <a:ext cx="2860836" cy="28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5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918" y="3541604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06" name="Freeform: Shape 146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94" name="Picture 2" descr="Apple (France)">
            <a:extLst>
              <a:ext uri="{FF2B5EF4-FFF2-40B4-BE49-F238E27FC236}">
                <a16:creationId xmlns:a16="http://schemas.microsoft.com/office/drawing/2014/main" id="{51BB4CAF-870F-46A8-B123-EEB1E28D5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5273" y="4000350"/>
            <a:ext cx="3217333" cy="168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7" name="Graphic 212">
            <a:extLst>
              <a:ext uri="{FF2B5EF4-FFF2-40B4-BE49-F238E27FC236}">
                <a16:creationId xmlns:a16="http://schemas.microsoft.com/office/drawing/2014/main" id="{E7C065BD-BDC2-4800-908F-25C30F042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6803" y="4091012"/>
            <a:ext cx="869294" cy="86929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8208" name="Graphic 212">
            <a:extLst>
              <a:ext uri="{FF2B5EF4-FFF2-40B4-BE49-F238E27FC236}">
                <a16:creationId xmlns:a16="http://schemas.microsoft.com/office/drawing/2014/main" id="{612A1BC7-2F25-41BC-A0DC-8680CE996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6803" y="4091012"/>
            <a:ext cx="869294" cy="86929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381CE04-0DB8-4CAF-8556-F8B03EA28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8361" y="448390"/>
            <a:ext cx="3943437" cy="3720770"/>
          </a:xfrm>
        </p:spPr>
        <p:txBody>
          <a:bodyPr>
            <a:no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Achat de Produit chez Orange « </a:t>
            </a:r>
            <a:r>
              <a:rPr lang="fr-FR" sz="1800" dirty="0" err="1">
                <a:solidFill>
                  <a:schemeClr val="bg1"/>
                </a:solidFill>
              </a:rPr>
              <a:t>Iphone</a:t>
            </a:r>
            <a:r>
              <a:rPr lang="fr-FR" sz="1800" dirty="0">
                <a:solidFill>
                  <a:schemeClr val="bg1"/>
                </a:solidFill>
              </a:rPr>
              <a:t> 5s, 6s, 7, 8, SE 2016 – 2020 » «  Puce Orange… »</a:t>
            </a:r>
          </a:p>
          <a:p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dirty="0">
                <a:solidFill>
                  <a:schemeClr val="bg1"/>
                </a:solidFill>
              </a:rPr>
              <a:t>Logiciel / Application modifié pour la conforme au règle de l’entreprise tel que « Skype, Teams, Microsoft Office… » grâce au sous-sol dans lequel se trouve les PC portable des salariés pour les </a:t>
            </a:r>
            <a:r>
              <a:rPr lang="fr-FR" sz="1800" dirty="0" err="1">
                <a:solidFill>
                  <a:schemeClr val="bg1"/>
                </a:solidFill>
              </a:rPr>
              <a:t>réintialisers</a:t>
            </a:r>
            <a:r>
              <a:rPr lang="fr-FR" sz="1800" dirty="0">
                <a:solidFill>
                  <a:schemeClr val="bg1"/>
                </a:solidFill>
              </a:rPr>
              <a:t> puis « </a:t>
            </a:r>
            <a:r>
              <a:rPr lang="fr-FR" sz="1800" dirty="0" err="1">
                <a:solidFill>
                  <a:schemeClr val="bg1"/>
                </a:solidFill>
              </a:rPr>
              <a:t>builder</a:t>
            </a:r>
            <a:r>
              <a:rPr lang="fr-FR" sz="1800" dirty="0">
                <a:solidFill>
                  <a:schemeClr val="bg1"/>
                </a:solidFill>
              </a:rPr>
              <a:t> » et ainsi leurs redonner en cas de dernier recours ou de départ d’un salarié</a:t>
            </a:r>
          </a:p>
          <a:p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err="1">
                <a:solidFill>
                  <a:schemeClr val="bg1"/>
                </a:solidFill>
              </a:rPr>
              <a:t>Deskop</a:t>
            </a:r>
            <a:r>
              <a:rPr lang="fr-FR" sz="1800" dirty="0">
                <a:solidFill>
                  <a:schemeClr val="bg1"/>
                </a:solidFill>
              </a:rPr>
              <a:t> CIB est un logiciel qui </a:t>
            </a:r>
            <a:r>
              <a:rPr lang="fr-FR" sz="1800" dirty="0" err="1">
                <a:solidFill>
                  <a:schemeClr val="bg1"/>
                </a:solidFill>
              </a:rPr>
              <a:t>rescence</a:t>
            </a:r>
            <a:r>
              <a:rPr lang="fr-FR" sz="1800" dirty="0">
                <a:solidFill>
                  <a:schemeClr val="bg1"/>
                </a:solidFill>
              </a:rPr>
              <a:t> toutes les applications / contenus que chaque machine possède</a:t>
            </a:r>
          </a:p>
          <a:p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dirty="0">
                <a:solidFill>
                  <a:schemeClr val="bg1"/>
                </a:solidFill>
              </a:rPr>
              <a:t>Service </a:t>
            </a:r>
            <a:r>
              <a:rPr lang="fr-FR" sz="1800" dirty="0" err="1">
                <a:solidFill>
                  <a:schemeClr val="bg1"/>
                </a:solidFill>
              </a:rPr>
              <a:t>Now</a:t>
            </a:r>
            <a:r>
              <a:rPr lang="fr-FR" sz="1800" dirty="0">
                <a:solidFill>
                  <a:schemeClr val="bg1"/>
                </a:solidFill>
              </a:rPr>
              <a:t> est un logiciel qui gère les demande des salariés</a:t>
            </a:r>
          </a:p>
        </p:txBody>
      </p:sp>
    </p:spTree>
    <p:extLst>
      <p:ext uri="{BB962C8B-B14F-4D97-AF65-F5344CB8AC3E}">
        <p14:creationId xmlns:p14="http://schemas.microsoft.com/office/powerpoint/2010/main" val="285469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onseils sécurité : mieux vaut cinq fois qu'une">
            <a:extLst>
              <a:ext uri="{FF2B5EF4-FFF2-40B4-BE49-F238E27FC236}">
                <a16:creationId xmlns:a16="http://schemas.microsoft.com/office/drawing/2014/main" id="{062807DA-E0ED-42B4-B5D1-B0A228F90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9" r="-2" b="12552"/>
          <a:stretch/>
        </p:blipFill>
        <p:spPr bwMode="auto">
          <a:xfrm>
            <a:off x="6015107" y="-1"/>
            <a:ext cx="6176895" cy="29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éparation d'écran iPhone : quelles sont les différentes solutions ?">
            <a:extLst>
              <a:ext uri="{FF2B5EF4-FFF2-40B4-BE49-F238E27FC236}">
                <a16:creationId xmlns:a16="http://schemas.microsoft.com/office/drawing/2014/main" id="{C5AE7551-2328-4D22-957F-19DA9FF36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57"/>
          <a:stretch/>
        </p:blipFill>
        <p:spPr bwMode="auto">
          <a:xfrm>
            <a:off x="4203638" y="2937953"/>
            <a:ext cx="7988360" cy="39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CFD7A8-CD1D-4E9C-83C9-2A7A1B44D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16" y="463755"/>
            <a:ext cx="3941499" cy="4154361"/>
          </a:xfrm>
        </p:spPr>
        <p:txBody>
          <a:bodyPr>
            <a:noAutofit/>
          </a:bodyPr>
          <a:lstStyle/>
          <a:p>
            <a:r>
              <a:rPr lang="fr-FR" sz="2000" dirty="0"/>
              <a:t> Réparation </a:t>
            </a:r>
            <a:r>
              <a:rPr lang="fr-FR" sz="2000" dirty="0" err="1"/>
              <a:t>d’Iphone</a:t>
            </a:r>
            <a:r>
              <a:rPr lang="fr-FR" sz="2000" dirty="0"/>
              <a:t> « IOS » au kiosk IT, en cas de casse les </a:t>
            </a:r>
            <a:r>
              <a:rPr lang="fr-FR" sz="2000" dirty="0" err="1"/>
              <a:t>Iphone</a:t>
            </a:r>
            <a:r>
              <a:rPr lang="fr-FR" sz="2000" dirty="0"/>
              <a:t> sont retourné chez Orange pour de la revente reconditionner, connexion au Wi-Fi grâce a un compte dédié MDP changer tout les 6 mois !</a:t>
            </a:r>
          </a:p>
          <a:p>
            <a:endParaRPr lang="fr-FR" sz="2000" dirty="0"/>
          </a:p>
          <a:p>
            <a:r>
              <a:rPr lang="fr-FR" sz="2000" dirty="0"/>
              <a:t> Environs 100 employés / jour vienne au kiosk pour des problème matériel «  en tant normal » au vue de la situations j’ai constaté entre 20 ~ 30 employés par jour</a:t>
            </a:r>
          </a:p>
          <a:p>
            <a:endParaRPr lang="fr-FR" sz="2000" dirty="0"/>
          </a:p>
          <a:p>
            <a:r>
              <a:rPr lang="fr-FR" sz="2000" dirty="0"/>
              <a:t>La Sécurité prime avant tout chaque accès « Porte, PC, </a:t>
            </a:r>
            <a:r>
              <a:rPr lang="fr-FR" sz="2000" dirty="0" err="1"/>
              <a:t>acenseur</a:t>
            </a:r>
            <a:r>
              <a:rPr lang="fr-FR" sz="2000" dirty="0"/>
              <a:t> » est couvert d’un badge personnel assigné pour tout accès !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35487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2" name="Picture 4" descr="Remue-méninges créatif travail d&amp;#39;équipe et concept de stratégie  d&amp;#39;entreprise pour la construction d&amp;#39;équipe, co-travail et  collaboration. Caractères de design plat pour bannière Web, matériel de  marketing et présentation. 628252 ...">
            <a:extLst>
              <a:ext uri="{FF2B5EF4-FFF2-40B4-BE49-F238E27FC236}">
                <a16:creationId xmlns:a16="http://schemas.microsoft.com/office/drawing/2014/main" id="{704B5DFE-1632-41C6-B2E3-AE05BDAD6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2932113"/>
            <a:ext cx="4943475" cy="3063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éunion D'entreprise Au Bureau | Vecteur Premium">
            <a:extLst>
              <a:ext uri="{FF2B5EF4-FFF2-40B4-BE49-F238E27FC236}">
                <a16:creationId xmlns:a16="http://schemas.microsoft.com/office/drawing/2014/main" id="{4CC12FA7-7FC6-4BA9-A973-D58953B9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2932113"/>
            <a:ext cx="5105400" cy="3063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49260248-8071-4A85-BCAA-D52AD274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Organisation</a:t>
            </a:r>
            <a:r>
              <a:rPr 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/ Service</a:t>
            </a:r>
          </a:p>
        </p:txBody>
      </p:sp>
    </p:spTree>
    <p:extLst>
      <p:ext uri="{BB962C8B-B14F-4D97-AF65-F5344CB8AC3E}">
        <p14:creationId xmlns:p14="http://schemas.microsoft.com/office/powerpoint/2010/main" val="230980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36">
            <a:extLst>
              <a:ext uri="{FF2B5EF4-FFF2-40B4-BE49-F238E27FC236}">
                <a16:creationId xmlns:a16="http://schemas.microsoft.com/office/drawing/2014/main" id="{73FCC02D-7F2B-49D7-859A-8C9CA4C5E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uide – Qu'est-ce qui motive les équipes en entreprise ? - TeamBooster">
            <a:extLst>
              <a:ext uri="{FF2B5EF4-FFF2-40B4-BE49-F238E27FC236}">
                <a16:creationId xmlns:a16="http://schemas.microsoft.com/office/drawing/2014/main" id="{10589D61-C923-409C-9E89-B7DB38024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r="35828" b="-2"/>
          <a:stretch/>
        </p:blipFill>
        <p:spPr bwMode="auto">
          <a:xfrm>
            <a:off x="-33867" y="580444"/>
            <a:ext cx="5393426" cy="313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i dirige et anime les débats en réunion du comité d'entreprise">
            <a:extLst>
              <a:ext uri="{FF2B5EF4-FFF2-40B4-BE49-F238E27FC236}">
                <a16:creationId xmlns:a16="http://schemas.microsoft.com/office/drawing/2014/main" id="{3C8E58F0-E0E8-4A79-867A-1B7830D36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0" b="2048"/>
          <a:stretch/>
        </p:blipFill>
        <p:spPr bwMode="auto">
          <a:xfrm>
            <a:off x="-33867" y="3706948"/>
            <a:ext cx="5393426" cy="313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1" name="Group 138">
            <a:extLst>
              <a:ext uri="{FF2B5EF4-FFF2-40B4-BE49-F238E27FC236}">
                <a16:creationId xmlns:a16="http://schemas.microsoft.com/office/drawing/2014/main" id="{083B64E8-D4C5-4299-B6FF-7274DEDF0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3867" y="0"/>
            <a:ext cx="6013938" cy="6858000"/>
            <a:chOff x="-33867" y="0"/>
            <a:chExt cx="6013938" cy="6858000"/>
          </a:xfrm>
        </p:grpSpPr>
        <p:sp useBgFill="1"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A65C18B7-BEDE-48E6-86DB-DEBE5E373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3867" y="511966"/>
              <a:ext cx="5736222" cy="6345687"/>
            </a:xfrm>
            <a:custGeom>
              <a:avLst/>
              <a:gdLst>
                <a:gd name="connsiteX0" fmla="*/ 1262253 w 3134106"/>
                <a:gd name="connsiteY0" fmla="*/ 0 h 3467100"/>
                <a:gd name="connsiteX1" fmla="*/ 0 w 3134106"/>
                <a:gd name="connsiteY1" fmla="*/ 482156 h 3467100"/>
                <a:gd name="connsiteX2" fmla="*/ 0 w 3134106"/>
                <a:gd name="connsiteY2" fmla="*/ 777526 h 3467100"/>
                <a:gd name="connsiteX3" fmla="*/ 106966 w 3134106"/>
                <a:gd name="connsiteY3" fmla="*/ 645319 h 3467100"/>
                <a:gd name="connsiteX4" fmla="*/ 621316 w 3134106"/>
                <a:gd name="connsiteY4" fmla="*/ 259556 h 3467100"/>
                <a:gd name="connsiteX5" fmla="*/ 658749 w 3134106"/>
                <a:gd name="connsiteY5" fmla="*/ 242888 h 3467100"/>
                <a:gd name="connsiteX6" fmla="*/ 696468 w 3134106"/>
                <a:gd name="connsiteY6" fmla="*/ 226790 h 3467100"/>
                <a:gd name="connsiteX7" fmla="*/ 734854 w 3134106"/>
                <a:gd name="connsiteY7" fmla="*/ 212217 h 3467100"/>
                <a:gd name="connsiteX8" fmla="*/ 773525 w 3134106"/>
                <a:gd name="connsiteY8" fmla="*/ 198215 h 3467100"/>
                <a:gd name="connsiteX9" fmla="*/ 812768 w 3134106"/>
                <a:gd name="connsiteY9" fmla="*/ 185642 h 3467100"/>
                <a:gd name="connsiteX10" fmla="*/ 852202 w 3134106"/>
                <a:gd name="connsiteY10" fmla="*/ 173736 h 3467100"/>
                <a:gd name="connsiteX11" fmla="*/ 892112 w 3134106"/>
                <a:gd name="connsiteY11" fmla="*/ 163354 h 3467100"/>
                <a:gd name="connsiteX12" fmla="*/ 912114 w 3134106"/>
                <a:gd name="connsiteY12" fmla="*/ 158210 h 3467100"/>
                <a:gd name="connsiteX13" fmla="*/ 922115 w 3134106"/>
                <a:gd name="connsiteY13" fmla="*/ 155639 h 3467100"/>
                <a:gd name="connsiteX14" fmla="*/ 932212 w 3134106"/>
                <a:gd name="connsiteY14" fmla="*/ 153543 h 3467100"/>
                <a:gd name="connsiteX15" fmla="*/ 1260634 w 3134106"/>
                <a:gd name="connsiteY15" fmla="*/ 117062 h 3467100"/>
                <a:gd name="connsiteX16" fmla="*/ 1587341 w 3134106"/>
                <a:gd name="connsiteY16" fmla="*/ 161544 h 3467100"/>
                <a:gd name="connsiteX17" fmla="*/ 1743647 w 3134106"/>
                <a:gd name="connsiteY17" fmla="*/ 213741 h 3467100"/>
                <a:gd name="connsiteX18" fmla="*/ 1892808 w 3134106"/>
                <a:gd name="connsiteY18" fmla="*/ 282702 h 3467100"/>
                <a:gd name="connsiteX19" fmla="*/ 2033683 w 3134106"/>
                <a:gd name="connsiteY19" fmla="*/ 365950 h 3467100"/>
                <a:gd name="connsiteX20" fmla="*/ 2165509 w 3134106"/>
                <a:gd name="connsiteY20" fmla="*/ 461677 h 3467100"/>
                <a:gd name="connsiteX21" fmla="*/ 2288286 w 3134106"/>
                <a:gd name="connsiteY21" fmla="*/ 567500 h 3467100"/>
                <a:gd name="connsiteX22" fmla="*/ 2401348 w 3134106"/>
                <a:gd name="connsiteY22" fmla="*/ 682371 h 3467100"/>
                <a:gd name="connsiteX23" fmla="*/ 2505075 w 3134106"/>
                <a:gd name="connsiteY23" fmla="*/ 804577 h 3467100"/>
                <a:gd name="connsiteX24" fmla="*/ 2598801 w 3134106"/>
                <a:gd name="connsiteY24" fmla="*/ 933355 h 3467100"/>
                <a:gd name="connsiteX25" fmla="*/ 2682240 w 3134106"/>
                <a:gd name="connsiteY25" fmla="*/ 1067943 h 3467100"/>
                <a:gd name="connsiteX26" fmla="*/ 2754725 w 3134106"/>
                <a:gd name="connsiteY26" fmla="*/ 1207770 h 3467100"/>
                <a:gd name="connsiteX27" fmla="*/ 2861596 w 3134106"/>
                <a:gd name="connsiteY27" fmla="*/ 1501140 h 3467100"/>
                <a:gd name="connsiteX28" fmla="*/ 2893314 w 3134106"/>
                <a:gd name="connsiteY28" fmla="*/ 1653254 h 3467100"/>
                <a:gd name="connsiteX29" fmla="*/ 2898743 w 3134106"/>
                <a:gd name="connsiteY29" fmla="*/ 1691640 h 3467100"/>
                <a:gd name="connsiteX30" fmla="*/ 2903220 w 3134106"/>
                <a:gd name="connsiteY30" fmla="*/ 1730216 h 3467100"/>
                <a:gd name="connsiteX31" fmla="*/ 2906840 w 3134106"/>
                <a:gd name="connsiteY31" fmla="*/ 1768888 h 3467100"/>
                <a:gd name="connsiteX32" fmla="*/ 2909221 w 3134106"/>
                <a:gd name="connsiteY32" fmla="*/ 1807655 h 3467100"/>
                <a:gd name="connsiteX33" fmla="*/ 2907506 w 3134106"/>
                <a:gd name="connsiteY33" fmla="*/ 1963007 h 3467100"/>
                <a:gd name="connsiteX34" fmla="*/ 2904458 w 3134106"/>
                <a:gd name="connsiteY34" fmla="*/ 2001869 h 3467100"/>
                <a:gd name="connsiteX35" fmla="*/ 2900267 w 3134106"/>
                <a:gd name="connsiteY35" fmla="*/ 2040636 h 3467100"/>
                <a:gd name="connsiteX36" fmla="*/ 2894648 w 3134106"/>
                <a:gd name="connsiteY36" fmla="*/ 2079308 h 3467100"/>
                <a:gd name="connsiteX37" fmla="*/ 2888075 w 3134106"/>
                <a:gd name="connsiteY37" fmla="*/ 2117884 h 3467100"/>
                <a:gd name="connsiteX38" fmla="*/ 2849785 w 3134106"/>
                <a:gd name="connsiteY38" fmla="*/ 2268855 h 3467100"/>
                <a:gd name="connsiteX39" fmla="*/ 2785491 w 3134106"/>
                <a:gd name="connsiteY39" fmla="*/ 2404777 h 3467100"/>
                <a:gd name="connsiteX40" fmla="*/ 2682049 w 3134106"/>
                <a:gd name="connsiteY40" fmla="*/ 2511647 h 3467100"/>
                <a:gd name="connsiteX41" fmla="*/ 2544318 w 3134106"/>
                <a:gd name="connsiteY41" fmla="*/ 2596229 h 3467100"/>
                <a:gd name="connsiteX42" fmla="*/ 2270474 w 3134106"/>
                <a:gd name="connsiteY42" fmla="*/ 2796349 h 3467100"/>
                <a:gd name="connsiteX43" fmla="*/ 2211896 w 3134106"/>
                <a:gd name="connsiteY43" fmla="*/ 2856357 h 3467100"/>
                <a:gd name="connsiteX44" fmla="*/ 2155127 w 3134106"/>
                <a:gd name="connsiteY44" fmla="*/ 2916936 h 3467100"/>
                <a:gd name="connsiteX45" fmla="*/ 2042636 w 3134106"/>
                <a:gd name="connsiteY45" fmla="*/ 3038094 h 3467100"/>
                <a:gd name="connsiteX46" fmla="*/ 1985963 w 3134106"/>
                <a:gd name="connsiteY46" fmla="*/ 3097721 h 3467100"/>
                <a:gd name="connsiteX47" fmla="*/ 1928051 w 3134106"/>
                <a:gd name="connsiteY47" fmla="*/ 3155728 h 3467100"/>
                <a:gd name="connsiteX48" fmla="*/ 1806702 w 3134106"/>
                <a:gd name="connsiteY48" fmla="*/ 3264313 h 3467100"/>
                <a:gd name="connsiteX49" fmla="*/ 1674400 w 3134106"/>
                <a:gd name="connsiteY49" fmla="*/ 3356134 h 3467100"/>
                <a:gd name="connsiteX50" fmla="*/ 1529906 w 3134106"/>
                <a:gd name="connsiteY50" fmla="*/ 3422333 h 3467100"/>
                <a:gd name="connsiteX51" fmla="*/ 1492187 w 3134106"/>
                <a:gd name="connsiteY51" fmla="*/ 3434048 h 3467100"/>
                <a:gd name="connsiteX52" fmla="*/ 1453896 w 3134106"/>
                <a:gd name="connsiteY52" fmla="*/ 3443669 h 3467100"/>
                <a:gd name="connsiteX53" fmla="*/ 1415129 w 3134106"/>
                <a:gd name="connsiteY53" fmla="*/ 3451003 h 3467100"/>
                <a:gd name="connsiteX54" fmla="*/ 1376077 w 3134106"/>
                <a:gd name="connsiteY54" fmla="*/ 3456241 h 3467100"/>
                <a:gd name="connsiteX55" fmla="*/ 1336834 w 3134106"/>
                <a:gd name="connsiteY55" fmla="*/ 3459480 h 3467100"/>
                <a:gd name="connsiteX56" fmla="*/ 1297496 w 3134106"/>
                <a:gd name="connsiteY56" fmla="*/ 3460718 h 3467100"/>
                <a:gd name="connsiteX57" fmla="*/ 1258062 w 3134106"/>
                <a:gd name="connsiteY57" fmla="*/ 3460052 h 3467100"/>
                <a:gd name="connsiteX58" fmla="*/ 1217676 w 3134106"/>
                <a:gd name="connsiteY58" fmla="*/ 3457480 h 3467100"/>
                <a:gd name="connsiteX59" fmla="*/ 900113 w 3134106"/>
                <a:gd name="connsiteY59" fmla="*/ 3406426 h 3467100"/>
                <a:gd name="connsiteX60" fmla="*/ 823246 w 3134106"/>
                <a:gd name="connsiteY60" fmla="*/ 3383947 h 3467100"/>
                <a:gd name="connsiteX61" fmla="*/ 747808 w 3134106"/>
                <a:gd name="connsiteY61" fmla="*/ 3357753 h 3467100"/>
                <a:gd name="connsiteX62" fmla="*/ 710660 w 3134106"/>
                <a:gd name="connsiteY62" fmla="*/ 3343370 h 3467100"/>
                <a:gd name="connsiteX63" fmla="*/ 673799 w 3134106"/>
                <a:gd name="connsiteY63" fmla="*/ 3328321 h 3467100"/>
                <a:gd name="connsiteX64" fmla="*/ 655415 w 3134106"/>
                <a:gd name="connsiteY64" fmla="*/ 3320796 h 3467100"/>
                <a:gd name="connsiteX65" fmla="*/ 637413 w 3134106"/>
                <a:gd name="connsiteY65" fmla="*/ 3312319 h 3467100"/>
                <a:gd name="connsiteX66" fmla="*/ 601409 w 3134106"/>
                <a:gd name="connsiteY66" fmla="*/ 3295460 h 3467100"/>
                <a:gd name="connsiteX67" fmla="*/ 96012 w 3134106"/>
                <a:gd name="connsiteY67" fmla="*/ 2922746 h 3467100"/>
                <a:gd name="connsiteX68" fmla="*/ 0 w 3134106"/>
                <a:gd name="connsiteY68" fmla="*/ 2808256 h 3467100"/>
                <a:gd name="connsiteX69" fmla="*/ 0 w 3134106"/>
                <a:gd name="connsiteY69" fmla="*/ 3204020 h 3467100"/>
                <a:gd name="connsiteX70" fmla="*/ 376523 w 3134106"/>
                <a:gd name="connsiteY70" fmla="*/ 3467100 h 3467100"/>
                <a:gd name="connsiteX71" fmla="*/ 2147983 w 3134106"/>
                <a:gd name="connsiteY71" fmla="*/ 3467100 h 3467100"/>
                <a:gd name="connsiteX72" fmla="*/ 3134106 w 3134106"/>
                <a:gd name="connsiteY72" fmla="*/ 1843088 h 3467100"/>
                <a:gd name="connsiteX73" fmla="*/ 1262253 w 3134106"/>
                <a:gd name="connsiteY73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134106" h="3467100">
                  <a:moveTo>
                    <a:pt x="1262253" y="0"/>
                  </a:moveTo>
                  <a:cubicBezTo>
                    <a:pt x="775907" y="0"/>
                    <a:pt x="332804" y="182690"/>
                    <a:pt x="0" y="482156"/>
                  </a:cubicBezTo>
                  <a:lnTo>
                    <a:pt x="0" y="777526"/>
                  </a:lnTo>
                  <a:cubicBezTo>
                    <a:pt x="33338" y="731901"/>
                    <a:pt x="68961" y="687705"/>
                    <a:pt x="106966" y="645319"/>
                  </a:cubicBezTo>
                  <a:cubicBezTo>
                    <a:pt x="248603" y="486632"/>
                    <a:pt x="423100" y="351854"/>
                    <a:pt x="621316" y="259556"/>
                  </a:cubicBezTo>
                  <a:lnTo>
                    <a:pt x="658749" y="242888"/>
                  </a:lnTo>
                  <a:cubicBezTo>
                    <a:pt x="671322" y="237458"/>
                    <a:pt x="683609" y="231362"/>
                    <a:pt x="696468" y="226790"/>
                  </a:cubicBezTo>
                  <a:lnTo>
                    <a:pt x="734854" y="212217"/>
                  </a:lnTo>
                  <a:cubicBezTo>
                    <a:pt x="747713" y="207550"/>
                    <a:pt x="760381" y="202121"/>
                    <a:pt x="773525" y="198215"/>
                  </a:cubicBezTo>
                  <a:lnTo>
                    <a:pt x="812768" y="185642"/>
                  </a:lnTo>
                  <a:cubicBezTo>
                    <a:pt x="825913" y="181547"/>
                    <a:pt x="838867" y="176879"/>
                    <a:pt x="852202" y="173736"/>
                  </a:cubicBezTo>
                  <a:lnTo>
                    <a:pt x="892112" y="163354"/>
                  </a:lnTo>
                  <a:lnTo>
                    <a:pt x="912114" y="158210"/>
                  </a:lnTo>
                  <a:lnTo>
                    <a:pt x="922115" y="155639"/>
                  </a:lnTo>
                  <a:lnTo>
                    <a:pt x="932212" y="153543"/>
                  </a:lnTo>
                  <a:cubicBezTo>
                    <a:pt x="1039749" y="129635"/>
                    <a:pt x="1150144" y="117443"/>
                    <a:pt x="1260634" y="117062"/>
                  </a:cubicBezTo>
                  <a:cubicBezTo>
                    <a:pt x="1370933" y="116967"/>
                    <a:pt x="1481138" y="132874"/>
                    <a:pt x="1587341" y="161544"/>
                  </a:cubicBezTo>
                  <a:cubicBezTo>
                    <a:pt x="1640491" y="175831"/>
                    <a:pt x="1692688" y="193358"/>
                    <a:pt x="1743647" y="213741"/>
                  </a:cubicBezTo>
                  <a:cubicBezTo>
                    <a:pt x="1794796" y="233744"/>
                    <a:pt x="1844421" y="257175"/>
                    <a:pt x="1892808" y="282702"/>
                  </a:cubicBezTo>
                  <a:cubicBezTo>
                    <a:pt x="1941290" y="308134"/>
                    <a:pt x="1988153" y="336233"/>
                    <a:pt x="2033683" y="365950"/>
                  </a:cubicBezTo>
                  <a:cubicBezTo>
                    <a:pt x="2079117" y="395954"/>
                    <a:pt x="2123027" y="428054"/>
                    <a:pt x="2165509" y="461677"/>
                  </a:cubicBezTo>
                  <a:cubicBezTo>
                    <a:pt x="2207990" y="495300"/>
                    <a:pt x="2248948" y="530733"/>
                    <a:pt x="2288286" y="567500"/>
                  </a:cubicBezTo>
                  <a:cubicBezTo>
                    <a:pt x="2327720" y="604266"/>
                    <a:pt x="2365153" y="642938"/>
                    <a:pt x="2401348" y="682371"/>
                  </a:cubicBezTo>
                  <a:cubicBezTo>
                    <a:pt x="2437543" y="721900"/>
                    <a:pt x="2472119" y="762667"/>
                    <a:pt x="2505075" y="804577"/>
                  </a:cubicBezTo>
                  <a:cubicBezTo>
                    <a:pt x="2537841" y="846677"/>
                    <a:pt x="2569369" y="889445"/>
                    <a:pt x="2598801" y="933355"/>
                  </a:cubicBezTo>
                  <a:cubicBezTo>
                    <a:pt x="2628329" y="977265"/>
                    <a:pt x="2656428" y="1022128"/>
                    <a:pt x="2682240" y="1067943"/>
                  </a:cubicBezTo>
                  <a:cubicBezTo>
                    <a:pt x="2708243" y="1113663"/>
                    <a:pt x="2732437" y="1160336"/>
                    <a:pt x="2754725" y="1207770"/>
                  </a:cubicBezTo>
                  <a:cubicBezTo>
                    <a:pt x="2799112" y="1302639"/>
                    <a:pt x="2835021" y="1400747"/>
                    <a:pt x="2861596" y="1501140"/>
                  </a:cubicBezTo>
                  <a:cubicBezTo>
                    <a:pt x="2874645" y="1551337"/>
                    <a:pt x="2885218" y="1602105"/>
                    <a:pt x="2893314" y="1653254"/>
                  </a:cubicBezTo>
                  <a:cubicBezTo>
                    <a:pt x="2895314" y="1666018"/>
                    <a:pt x="2897410" y="1678781"/>
                    <a:pt x="2898743" y="1691640"/>
                  </a:cubicBezTo>
                  <a:cubicBezTo>
                    <a:pt x="2900172" y="1704499"/>
                    <a:pt x="2902172" y="1717262"/>
                    <a:pt x="2903220" y="1730216"/>
                  </a:cubicBezTo>
                  <a:cubicBezTo>
                    <a:pt x="2904363" y="1743075"/>
                    <a:pt x="2905792" y="1755934"/>
                    <a:pt x="2906840" y="1768888"/>
                  </a:cubicBezTo>
                  <a:lnTo>
                    <a:pt x="2909221" y="1807655"/>
                  </a:lnTo>
                  <a:cubicBezTo>
                    <a:pt x="2911316" y="1859375"/>
                    <a:pt x="2911221" y="1911191"/>
                    <a:pt x="2907506" y="1963007"/>
                  </a:cubicBezTo>
                  <a:cubicBezTo>
                    <a:pt x="2906459" y="1975961"/>
                    <a:pt x="2906078" y="1988915"/>
                    <a:pt x="2904458" y="2001869"/>
                  </a:cubicBezTo>
                  <a:lnTo>
                    <a:pt x="2900267" y="2040636"/>
                  </a:lnTo>
                  <a:lnTo>
                    <a:pt x="2894648" y="2079308"/>
                  </a:lnTo>
                  <a:cubicBezTo>
                    <a:pt x="2892838" y="2092166"/>
                    <a:pt x="2890171" y="2104930"/>
                    <a:pt x="2888075" y="2117884"/>
                  </a:cubicBezTo>
                  <a:cubicBezTo>
                    <a:pt x="2878360" y="2169128"/>
                    <a:pt x="2866168" y="2220278"/>
                    <a:pt x="2849785" y="2268855"/>
                  </a:cubicBezTo>
                  <a:cubicBezTo>
                    <a:pt x="2833402" y="2317433"/>
                    <a:pt x="2813018" y="2363915"/>
                    <a:pt x="2785491" y="2404777"/>
                  </a:cubicBezTo>
                  <a:cubicBezTo>
                    <a:pt x="2758440" y="2446115"/>
                    <a:pt x="2723579" y="2481263"/>
                    <a:pt x="2682049" y="2511647"/>
                  </a:cubicBezTo>
                  <a:cubicBezTo>
                    <a:pt x="2640616" y="2542223"/>
                    <a:pt x="2592705" y="2568321"/>
                    <a:pt x="2544318" y="2596229"/>
                  </a:cubicBezTo>
                  <a:cubicBezTo>
                    <a:pt x="2446687" y="2650808"/>
                    <a:pt x="2350580" y="2716530"/>
                    <a:pt x="2270474" y="2796349"/>
                  </a:cubicBezTo>
                  <a:cubicBezTo>
                    <a:pt x="2250091" y="2816257"/>
                    <a:pt x="2230946" y="2836164"/>
                    <a:pt x="2211896" y="2856357"/>
                  </a:cubicBezTo>
                  <a:lnTo>
                    <a:pt x="2155127" y="2916936"/>
                  </a:lnTo>
                  <a:cubicBezTo>
                    <a:pt x="2117503" y="2957417"/>
                    <a:pt x="2080260" y="2998089"/>
                    <a:pt x="2042636" y="3038094"/>
                  </a:cubicBezTo>
                  <a:cubicBezTo>
                    <a:pt x="2023872" y="3058097"/>
                    <a:pt x="2005013" y="3078099"/>
                    <a:pt x="1985963" y="3097721"/>
                  </a:cubicBezTo>
                  <a:cubicBezTo>
                    <a:pt x="1966913" y="3117342"/>
                    <a:pt x="1947577" y="3136678"/>
                    <a:pt x="1928051" y="3155728"/>
                  </a:cubicBezTo>
                  <a:cubicBezTo>
                    <a:pt x="1889093" y="3193828"/>
                    <a:pt x="1848707" y="3230309"/>
                    <a:pt x="1806702" y="3264313"/>
                  </a:cubicBezTo>
                  <a:cubicBezTo>
                    <a:pt x="1764792" y="3298412"/>
                    <a:pt x="1720406" y="3329083"/>
                    <a:pt x="1674400" y="3356134"/>
                  </a:cubicBezTo>
                  <a:cubicBezTo>
                    <a:pt x="1628204" y="3382804"/>
                    <a:pt x="1579912" y="3405473"/>
                    <a:pt x="1529906" y="3422333"/>
                  </a:cubicBezTo>
                  <a:cubicBezTo>
                    <a:pt x="1517428" y="3426714"/>
                    <a:pt x="1504664" y="3430048"/>
                    <a:pt x="1492187" y="3434048"/>
                  </a:cubicBezTo>
                  <a:cubicBezTo>
                    <a:pt x="1479518" y="3437478"/>
                    <a:pt x="1466660" y="3440430"/>
                    <a:pt x="1453896" y="3443669"/>
                  </a:cubicBezTo>
                  <a:cubicBezTo>
                    <a:pt x="1440942" y="3446145"/>
                    <a:pt x="1428083" y="3448717"/>
                    <a:pt x="1415129" y="3451003"/>
                  </a:cubicBezTo>
                  <a:cubicBezTo>
                    <a:pt x="1402080" y="3452717"/>
                    <a:pt x="1389126" y="3454813"/>
                    <a:pt x="1376077" y="3456241"/>
                  </a:cubicBezTo>
                  <a:cubicBezTo>
                    <a:pt x="1362932" y="3457289"/>
                    <a:pt x="1349978" y="3458718"/>
                    <a:pt x="1336834" y="3459480"/>
                  </a:cubicBezTo>
                  <a:cubicBezTo>
                    <a:pt x="1323689" y="3459861"/>
                    <a:pt x="1310640" y="3460623"/>
                    <a:pt x="1297496" y="3460718"/>
                  </a:cubicBezTo>
                  <a:cubicBezTo>
                    <a:pt x="1284351" y="3460433"/>
                    <a:pt x="1271302" y="3460528"/>
                    <a:pt x="1258062" y="3460052"/>
                  </a:cubicBezTo>
                  <a:lnTo>
                    <a:pt x="1217676" y="3457480"/>
                  </a:lnTo>
                  <a:cubicBezTo>
                    <a:pt x="1110044" y="3450717"/>
                    <a:pt x="1003554" y="3433286"/>
                    <a:pt x="900113" y="3406426"/>
                  </a:cubicBezTo>
                  <a:lnTo>
                    <a:pt x="823246" y="3383947"/>
                  </a:lnTo>
                  <a:cubicBezTo>
                    <a:pt x="797909" y="3375660"/>
                    <a:pt x="772954" y="3366326"/>
                    <a:pt x="747808" y="3357753"/>
                  </a:cubicBezTo>
                  <a:cubicBezTo>
                    <a:pt x="735140" y="3353753"/>
                    <a:pt x="722948" y="3348323"/>
                    <a:pt x="710660" y="3343370"/>
                  </a:cubicBezTo>
                  <a:lnTo>
                    <a:pt x="673799" y="3328321"/>
                  </a:lnTo>
                  <a:lnTo>
                    <a:pt x="655415" y="3320796"/>
                  </a:lnTo>
                  <a:lnTo>
                    <a:pt x="637413" y="3312319"/>
                  </a:lnTo>
                  <a:lnTo>
                    <a:pt x="601409" y="3295460"/>
                  </a:lnTo>
                  <a:cubicBezTo>
                    <a:pt x="410909" y="3202877"/>
                    <a:pt x="238125" y="3076575"/>
                    <a:pt x="96012" y="2922746"/>
                  </a:cubicBezTo>
                  <a:cubicBezTo>
                    <a:pt x="62103" y="2886075"/>
                    <a:pt x="30194" y="2847785"/>
                    <a:pt x="0" y="2808256"/>
                  </a:cubicBezTo>
                  <a:lnTo>
                    <a:pt x="0" y="3204020"/>
                  </a:lnTo>
                  <a:cubicBezTo>
                    <a:pt x="113538" y="3306223"/>
                    <a:pt x="239935" y="3394710"/>
                    <a:pt x="376523" y="3467100"/>
                  </a:cubicBezTo>
                  <a:lnTo>
                    <a:pt x="2147983" y="3467100"/>
                  </a:lnTo>
                  <a:cubicBezTo>
                    <a:pt x="2735009" y="3156014"/>
                    <a:pt x="3134106" y="2545461"/>
                    <a:pt x="3134106" y="1843088"/>
                  </a:cubicBezTo>
                  <a:cubicBezTo>
                    <a:pt x="3134106" y="825151"/>
                    <a:pt x="2296097" y="0"/>
                    <a:pt x="1262253" y="0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C8D8A1C-D756-43C4-BFD3-95BD029F5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3867" y="724225"/>
              <a:ext cx="5420380" cy="6133427"/>
            </a:xfrm>
            <a:custGeom>
              <a:avLst/>
              <a:gdLst>
                <a:gd name="connsiteX0" fmla="*/ 2918460 w 2961539"/>
                <a:gd name="connsiteY0" fmla="*/ 1324969 h 3351127"/>
                <a:gd name="connsiteX1" fmla="*/ 2906649 w 2961539"/>
                <a:gd name="connsiteY1" fmla="*/ 1284393 h 3351127"/>
                <a:gd name="connsiteX2" fmla="*/ 2893314 w 2961539"/>
                <a:gd name="connsiteY2" fmla="*/ 1244388 h 3351127"/>
                <a:gd name="connsiteX3" fmla="*/ 2878741 w 2961539"/>
                <a:gd name="connsiteY3" fmla="*/ 1204859 h 3351127"/>
                <a:gd name="connsiteX4" fmla="*/ 2811209 w 2961539"/>
                <a:gd name="connsiteY4" fmla="*/ 1051316 h 3351127"/>
                <a:gd name="connsiteX5" fmla="*/ 2636711 w 2961539"/>
                <a:gd name="connsiteY5" fmla="*/ 768709 h 3351127"/>
                <a:gd name="connsiteX6" fmla="*/ 2418683 w 2961539"/>
                <a:gd name="connsiteY6" fmla="*/ 522202 h 3351127"/>
                <a:gd name="connsiteX7" fmla="*/ 2165699 w 2961539"/>
                <a:gd name="connsiteY7" fmla="*/ 314748 h 3351127"/>
                <a:gd name="connsiteX8" fmla="*/ 2027873 w 2961539"/>
                <a:gd name="connsiteY8" fmla="*/ 227213 h 3351127"/>
                <a:gd name="connsiteX9" fmla="*/ 1883474 w 2961539"/>
                <a:gd name="connsiteY9" fmla="*/ 151203 h 3351127"/>
                <a:gd name="connsiteX10" fmla="*/ 1576483 w 2961539"/>
                <a:gd name="connsiteY10" fmla="*/ 40618 h 3351127"/>
                <a:gd name="connsiteX11" fmla="*/ 1415415 w 2961539"/>
                <a:gd name="connsiteY11" fmla="*/ 10233 h 3351127"/>
                <a:gd name="connsiteX12" fmla="*/ 1251204 w 2961539"/>
                <a:gd name="connsiteY12" fmla="*/ 42 h 3351127"/>
                <a:gd name="connsiteX13" fmla="*/ 927163 w 2961539"/>
                <a:gd name="connsiteY13" fmla="*/ 29855 h 3351127"/>
                <a:gd name="connsiteX14" fmla="*/ 610362 w 2961539"/>
                <a:gd name="connsiteY14" fmla="*/ 116151 h 3351127"/>
                <a:gd name="connsiteX15" fmla="*/ 315468 w 2961539"/>
                <a:gd name="connsiteY15" fmla="*/ 267408 h 3351127"/>
                <a:gd name="connsiteX16" fmla="*/ 182975 w 2961539"/>
                <a:gd name="connsiteY16" fmla="*/ 368183 h 3351127"/>
                <a:gd name="connsiteX17" fmla="*/ 64294 w 2961539"/>
                <a:gd name="connsiteY17" fmla="*/ 484674 h 3351127"/>
                <a:gd name="connsiteX18" fmla="*/ 0 w 2961539"/>
                <a:gd name="connsiteY18" fmla="*/ 556778 h 3351127"/>
                <a:gd name="connsiteX19" fmla="*/ 0 w 2961539"/>
                <a:gd name="connsiteY19" fmla="*/ 956066 h 3351127"/>
                <a:gd name="connsiteX20" fmla="*/ 227552 w 2961539"/>
                <a:gd name="connsiteY20" fmla="*/ 636597 h 3351127"/>
                <a:gd name="connsiteX21" fmla="*/ 331756 w 2961539"/>
                <a:gd name="connsiteY21" fmla="*/ 534966 h 3351127"/>
                <a:gd name="connsiteX22" fmla="*/ 441770 w 2961539"/>
                <a:gd name="connsiteY22" fmla="*/ 439620 h 3351127"/>
                <a:gd name="connsiteX23" fmla="*/ 683419 w 2961539"/>
                <a:gd name="connsiteY23" fmla="*/ 274457 h 3351127"/>
                <a:gd name="connsiteX24" fmla="*/ 956596 w 2961539"/>
                <a:gd name="connsiteY24" fmla="*/ 161300 h 3351127"/>
                <a:gd name="connsiteX25" fmla="*/ 1251490 w 2961539"/>
                <a:gd name="connsiteY25" fmla="*/ 123009 h 3351127"/>
                <a:gd name="connsiteX26" fmla="*/ 1398175 w 2961539"/>
                <a:gd name="connsiteY26" fmla="*/ 135297 h 3351127"/>
                <a:gd name="connsiteX27" fmla="*/ 1542383 w 2961539"/>
                <a:gd name="connsiteY27" fmla="*/ 167967 h 3351127"/>
                <a:gd name="connsiteX28" fmla="*/ 1681925 w 2961539"/>
                <a:gd name="connsiteY28" fmla="*/ 218450 h 3351127"/>
                <a:gd name="connsiteX29" fmla="*/ 1715929 w 2961539"/>
                <a:gd name="connsiteY29" fmla="*/ 233595 h 3351127"/>
                <a:gd name="connsiteX30" fmla="*/ 1749552 w 2961539"/>
                <a:gd name="connsiteY30" fmla="*/ 249597 h 3351127"/>
                <a:gd name="connsiteX31" fmla="*/ 1782604 w 2961539"/>
                <a:gd name="connsiteY31" fmla="*/ 266646 h 3351127"/>
                <a:gd name="connsiteX32" fmla="*/ 1815275 w 2961539"/>
                <a:gd name="connsiteY32" fmla="*/ 284553 h 3351127"/>
                <a:gd name="connsiteX33" fmla="*/ 2059400 w 2961539"/>
                <a:gd name="connsiteY33" fmla="*/ 454765 h 3351127"/>
                <a:gd name="connsiteX34" fmla="*/ 2270284 w 2961539"/>
                <a:gd name="connsiteY34" fmla="*/ 663648 h 3351127"/>
                <a:gd name="connsiteX35" fmla="*/ 2362581 w 2961539"/>
                <a:gd name="connsiteY35" fmla="*/ 779091 h 3351127"/>
                <a:gd name="connsiteX36" fmla="*/ 2445353 w 2961539"/>
                <a:gd name="connsiteY36" fmla="*/ 900726 h 3351127"/>
                <a:gd name="connsiteX37" fmla="*/ 2581180 w 2961539"/>
                <a:gd name="connsiteY37" fmla="*/ 1158663 h 3351127"/>
                <a:gd name="connsiteX38" fmla="*/ 2673382 w 2961539"/>
                <a:gd name="connsiteY38" fmla="*/ 1430601 h 3351127"/>
                <a:gd name="connsiteX39" fmla="*/ 2707291 w 2961539"/>
                <a:gd name="connsiteY39" fmla="*/ 1569095 h 3351127"/>
                <a:gd name="connsiteX40" fmla="*/ 2728913 w 2961539"/>
                <a:gd name="connsiteY40" fmla="*/ 1710065 h 3351127"/>
                <a:gd name="connsiteX41" fmla="*/ 2738342 w 2961539"/>
                <a:gd name="connsiteY41" fmla="*/ 1853321 h 3351127"/>
                <a:gd name="connsiteX42" fmla="*/ 2733294 w 2961539"/>
                <a:gd name="connsiteY42" fmla="*/ 1998482 h 3351127"/>
                <a:gd name="connsiteX43" fmla="*/ 2704433 w 2961539"/>
                <a:gd name="connsiteY43" fmla="*/ 2140785 h 3351127"/>
                <a:gd name="connsiteX44" fmla="*/ 2645759 w 2961539"/>
                <a:gd name="connsiteY44" fmla="*/ 2264515 h 3351127"/>
                <a:gd name="connsiteX45" fmla="*/ 2552986 w 2961539"/>
                <a:gd name="connsiteY45" fmla="*/ 2354717 h 3351127"/>
                <a:gd name="connsiteX46" fmla="*/ 2492026 w 2961539"/>
                <a:gd name="connsiteY46" fmla="*/ 2389769 h 3351127"/>
                <a:gd name="connsiteX47" fmla="*/ 2423541 w 2961539"/>
                <a:gd name="connsiteY47" fmla="*/ 2423583 h 3351127"/>
                <a:gd name="connsiteX48" fmla="*/ 2278475 w 2961539"/>
                <a:gd name="connsiteY48" fmla="*/ 2502640 h 3351127"/>
                <a:gd name="connsiteX49" fmla="*/ 2143697 w 2961539"/>
                <a:gd name="connsiteY49" fmla="*/ 2606463 h 3351127"/>
                <a:gd name="connsiteX50" fmla="*/ 2113312 w 2961539"/>
                <a:gd name="connsiteY50" fmla="*/ 2635514 h 3351127"/>
                <a:gd name="connsiteX51" fmla="*/ 2084927 w 2961539"/>
                <a:gd name="connsiteY51" fmla="*/ 2664184 h 3351127"/>
                <a:gd name="connsiteX52" fmla="*/ 2030349 w 2961539"/>
                <a:gd name="connsiteY52" fmla="*/ 2722573 h 3351127"/>
                <a:gd name="connsiteX53" fmla="*/ 1929098 w 2961539"/>
                <a:gd name="connsiteY53" fmla="*/ 2842683 h 3351127"/>
                <a:gd name="connsiteX54" fmla="*/ 1880045 w 2961539"/>
                <a:gd name="connsiteY54" fmla="*/ 2902309 h 3351127"/>
                <a:gd name="connsiteX55" fmla="*/ 1831086 w 2961539"/>
                <a:gd name="connsiteY55" fmla="*/ 2960888 h 3351127"/>
                <a:gd name="connsiteX56" fmla="*/ 1730121 w 2961539"/>
                <a:gd name="connsiteY56" fmla="*/ 3071854 h 3351127"/>
                <a:gd name="connsiteX57" fmla="*/ 1620488 w 2961539"/>
                <a:gd name="connsiteY57" fmla="*/ 3169200 h 3351127"/>
                <a:gd name="connsiteX58" fmla="*/ 1497616 w 2961539"/>
                <a:gd name="connsiteY58" fmla="*/ 3244447 h 3351127"/>
                <a:gd name="connsiteX59" fmla="*/ 1361313 w 2961539"/>
                <a:gd name="connsiteY59" fmla="*/ 3288739 h 3351127"/>
                <a:gd name="connsiteX60" fmla="*/ 1289590 w 2961539"/>
                <a:gd name="connsiteY60" fmla="*/ 3297978 h 3351127"/>
                <a:gd name="connsiteX61" fmla="*/ 1253204 w 2961539"/>
                <a:gd name="connsiteY61" fmla="*/ 3299407 h 3351127"/>
                <a:gd name="connsiteX62" fmla="*/ 1215676 w 2961539"/>
                <a:gd name="connsiteY62" fmla="*/ 3299216 h 3351127"/>
                <a:gd name="connsiteX63" fmla="*/ 918972 w 2961539"/>
                <a:gd name="connsiteY63" fmla="*/ 3254639 h 3351127"/>
                <a:gd name="connsiteX64" fmla="*/ 642557 w 2961539"/>
                <a:gd name="connsiteY64" fmla="*/ 3139672 h 3351127"/>
                <a:gd name="connsiteX65" fmla="*/ 515112 w 2961539"/>
                <a:gd name="connsiteY65" fmla="*/ 3061853 h 3351127"/>
                <a:gd name="connsiteX66" fmla="*/ 484442 w 2961539"/>
                <a:gd name="connsiteY66" fmla="*/ 3040612 h 3351127"/>
                <a:gd name="connsiteX67" fmla="*/ 454343 w 2961539"/>
                <a:gd name="connsiteY67" fmla="*/ 3018610 h 3351127"/>
                <a:gd name="connsiteX68" fmla="*/ 424625 w 2961539"/>
                <a:gd name="connsiteY68" fmla="*/ 2996131 h 3351127"/>
                <a:gd name="connsiteX69" fmla="*/ 395478 w 2961539"/>
                <a:gd name="connsiteY69" fmla="*/ 2973080 h 3351127"/>
                <a:gd name="connsiteX70" fmla="*/ 181547 w 2961539"/>
                <a:gd name="connsiteY70" fmla="*/ 2767626 h 3351127"/>
                <a:gd name="connsiteX71" fmla="*/ 134112 w 2961539"/>
                <a:gd name="connsiteY71" fmla="*/ 2710761 h 3351127"/>
                <a:gd name="connsiteX72" fmla="*/ 89821 w 2961539"/>
                <a:gd name="connsiteY72" fmla="*/ 2652087 h 3351127"/>
                <a:gd name="connsiteX73" fmla="*/ 10096 w 2961539"/>
                <a:gd name="connsiteY73" fmla="*/ 2529025 h 3351127"/>
                <a:gd name="connsiteX74" fmla="*/ 191 w 2961539"/>
                <a:gd name="connsiteY74" fmla="*/ 2511499 h 3351127"/>
                <a:gd name="connsiteX75" fmla="*/ 191 w 2961539"/>
                <a:gd name="connsiteY75" fmla="*/ 2835063 h 3351127"/>
                <a:gd name="connsiteX76" fmla="*/ 50959 w 2961539"/>
                <a:gd name="connsiteY76" fmla="*/ 2888879 h 3351127"/>
                <a:gd name="connsiteX77" fmla="*/ 300038 w 2961539"/>
                <a:gd name="connsiteY77" fmla="*/ 3100525 h 3351127"/>
                <a:gd name="connsiteX78" fmla="*/ 438150 w 2961539"/>
                <a:gd name="connsiteY78" fmla="*/ 3186916 h 3351127"/>
                <a:gd name="connsiteX79" fmla="*/ 584264 w 2961539"/>
                <a:gd name="connsiteY79" fmla="*/ 3258830 h 3351127"/>
                <a:gd name="connsiteX80" fmla="*/ 862965 w 2961539"/>
                <a:gd name="connsiteY80" fmla="*/ 3351127 h 3351127"/>
                <a:gd name="connsiteX81" fmla="*/ 1534478 w 2961539"/>
                <a:gd name="connsiteY81" fmla="*/ 3351127 h 3351127"/>
                <a:gd name="connsiteX82" fmla="*/ 1540955 w 2961539"/>
                <a:gd name="connsiteY82" fmla="*/ 3348841 h 3351127"/>
                <a:gd name="connsiteX83" fmla="*/ 1691831 w 2961539"/>
                <a:gd name="connsiteY83" fmla="*/ 3275403 h 3351127"/>
                <a:gd name="connsiteX84" fmla="*/ 1827086 w 2961539"/>
                <a:gd name="connsiteY84" fmla="*/ 3179963 h 3351127"/>
                <a:gd name="connsiteX85" fmla="*/ 1948625 w 2961539"/>
                <a:gd name="connsiteY85" fmla="*/ 3072426 h 3351127"/>
                <a:gd name="connsiteX86" fmla="*/ 2005584 w 2961539"/>
                <a:gd name="connsiteY86" fmla="*/ 3016514 h 3351127"/>
                <a:gd name="connsiteX87" fmla="*/ 2060639 w 2961539"/>
                <a:gd name="connsiteY87" fmla="*/ 2959935 h 3351127"/>
                <a:gd name="connsiteX88" fmla="*/ 2167223 w 2961539"/>
                <a:gd name="connsiteY88" fmla="*/ 2847350 h 3351127"/>
                <a:gd name="connsiteX89" fmla="*/ 2218754 w 2961539"/>
                <a:gd name="connsiteY89" fmla="*/ 2791438 h 3351127"/>
                <a:gd name="connsiteX90" fmla="*/ 2244471 w 2961539"/>
                <a:gd name="connsiteY90" fmla="*/ 2763911 h 3351127"/>
                <a:gd name="connsiteX91" fmla="*/ 2269427 w 2961539"/>
                <a:gd name="connsiteY91" fmla="*/ 2738098 h 3351127"/>
                <a:gd name="connsiteX92" fmla="*/ 2321243 w 2961539"/>
                <a:gd name="connsiteY92" fmla="*/ 2689807 h 3351127"/>
                <a:gd name="connsiteX93" fmla="*/ 2376297 w 2961539"/>
                <a:gd name="connsiteY93" fmla="*/ 2645230 h 3351127"/>
                <a:gd name="connsiteX94" fmla="*/ 2499265 w 2961539"/>
                <a:gd name="connsiteY94" fmla="*/ 2564934 h 3351127"/>
                <a:gd name="connsiteX95" fmla="*/ 2639187 w 2961539"/>
                <a:gd name="connsiteY95" fmla="*/ 2476732 h 3351127"/>
                <a:gd name="connsiteX96" fmla="*/ 2674239 w 2961539"/>
                <a:gd name="connsiteY96" fmla="*/ 2448729 h 3351127"/>
                <a:gd name="connsiteX97" fmla="*/ 2707481 w 2961539"/>
                <a:gd name="connsiteY97" fmla="*/ 2417487 h 3351127"/>
                <a:gd name="connsiteX98" fmla="*/ 2765298 w 2961539"/>
                <a:gd name="connsiteY98" fmla="*/ 2347097 h 3351127"/>
                <a:gd name="connsiteX99" fmla="*/ 2810447 w 2961539"/>
                <a:gd name="connsiteY99" fmla="*/ 2270802 h 3351127"/>
                <a:gd name="connsiteX100" fmla="*/ 2845499 w 2961539"/>
                <a:gd name="connsiteY100" fmla="*/ 2192411 h 3351127"/>
                <a:gd name="connsiteX101" fmla="*/ 2901315 w 2961539"/>
                <a:gd name="connsiteY101" fmla="*/ 2034772 h 3351127"/>
                <a:gd name="connsiteX102" fmla="*/ 2943130 w 2961539"/>
                <a:gd name="connsiteY102" fmla="*/ 1871704 h 3351127"/>
                <a:gd name="connsiteX103" fmla="*/ 2961037 w 2961539"/>
                <a:gd name="connsiteY103" fmla="*/ 1703302 h 3351127"/>
                <a:gd name="connsiteX104" fmla="*/ 2928842 w 2961539"/>
                <a:gd name="connsiteY104" fmla="*/ 1366308 h 3351127"/>
                <a:gd name="connsiteX105" fmla="*/ 2918460 w 2961539"/>
                <a:gd name="connsiteY105" fmla="*/ 1324969 h 335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961539" h="3351127">
                  <a:moveTo>
                    <a:pt x="2918460" y="1324969"/>
                  </a:moveTo>
                  <a:lnTo>
                    <a:pt x="2906649" y="1284393"/>
                  </a:lnTo>
                  <a:lnTo>
                    <a:pt x="2893314" y="1244388"/>
                  </a:lnTo>
                  <a:cubicBezTo>
                    <a:pt x="2888837" y="1231053"/>
                    <a:pt x="2883694" y="1218004"/>
                    <a:pt x="2878741" y="1204859"/>
                  </a:cubicBezTo>
                  <a:cubicBezTo>
                    <a:pt x="2858453" y="1152567"/>
                    <a:pt x="2836069" y="1101227"/>
                    <a:pt x="2811209" y="1051316"/>
                  </a:cubicBezTo>
                  <a:cubicBezTo>
                    <a:pt x="2761107" y="951684"/>
                    <a:pt x="2702814" y="857006"/>
                    <a:pt x="2636711" y="768709"/>
                  </a:cubicBezTo>
                  <a:cubicBezTo>
                    <a:pt x="2570798" y="680412"/>
                    <a:pt x="2497455" y="598212"/>
                    <a:pt x="2418683" y="522202"/>
                  </a:cubicBezTo>
                  <a:cubicBezTo>
                    <a:pt x="2339912" y="446193"/>
                    <a:pt x="2254949" y="377232"/>
                    <a:pt x="2165699" y="314748"/>
                  </a:cubicBezTo>
                  <a:cubicBezTo>
                    <a:pt x="2121122" y="283506"/>
                    <a:pt x="2075021" y="254359"/>
                    <a:pt x="2027873" y="227213"/>
                  </a:cubicBezTo>
                  <a:cubicBezTo>
                    <a:pt x="1980914" y="199781"/>
                    <a:pt x="1932623" y="174635"/>
                    <a:pt x="1883474" y="151203"/>
                  </a:cubicBezTo>
                  <a:cubicBezTo>
                    <a:pt x="1785176" y="104721"/>
                    <a:pt x="1682496" y="67002"/>
                    <a:pt x="1576483" y="40618"/>
                  </a:cubicBezTo>
                  <a:cubicBezTo>
                    <a:pt x="1523524" y="27474"/>
                    <a:pt x="1469803" y="16901"/>
                    <a:pt x="1415415" y="10233"/>
                  </a:cubicBezTo>
                  <a:cubicBezTo>
                    <a:pt x="1361123" y="3185"/>
                    <a:pt x="1306163" y="-435"/>
                    <a:pt x="1251204" y="42"/>
                  </a:cubicBezTo>
                  <a:cubicBezTo>
                    <a:pt x="1142714" y="804"/>
                    <a:pt x="1034415" y="10805"/>
                    <a:pt x="927163" y="29855"/>
                  </a:cubicBezTo>
                  <a:cubicBezTo>
                    <a:pt x="820007" y="49095"/>
                    <a:pt x="713423" y="76813"/>
                    <a:pt x="610362" y="116151"/>
                  </a:cubicBezTo>
                  <a:cubicBezTo>
                    <a:pt x="507301" y="155394"/>
                    <a:pt x="407861" y="205782"/>
                    <a:pt x="315468" y="267408"/>
                  </a:cubicBezTo>
                  <a:cubicBezTo>
                    <a:pt x="269367" y="298269"/>
                    <a:pt x="224504" y="331226"/>
                    <a:pt x="182975" y="368183"/>
                  </a:cubicBezTo>
                  <a:cubicBezTo>
                    <a:pt x="141542" y="405140"/>
                    <a:pt x="102489" y="444573"/>
                    <a:pt x="64294" y="484674"/>
                  </a:cubicBezTo>
                  <a:cubicBezTo>
                    <a:pt x="42291" y="508105"/>
                    <a:pt x="20860" y="532203"/>
                    <a:pt x="0" y="556778"/>
                  </a:cubicBezTo>
                  <a:lnTo>
                    <a:pt x="0" y="956066"/>
                  </a:lnTo>
                  <a:cubicBezTo>
                    <a:pt x="62579" y="840909"/>
                    <a:pt x="138970" y="733276"/>
                    <a:pt x="227552" y="636597"/>
                  </a:cubicBezTo>
                  <a:cubicBezTo>
                    <a:pt x="260223" y="600593"/>
                    <a:pt x="295466" y="567160"/>
                    <a:pt x="331756" y="534966"/>
                  </a:cubicBezTo>
                  <a:cubicBezTo>
                    <a:pt x="367951" y="502771"/>
                    <a:pt x="403955" y="470196"/>
                    <a:pt x="441770" y="439620"/>
                  </a:cubicBezTo>
                  <a:cubicBezTo>
                    <a:pt x="517208" y="378375"/>
                    <a:pt x="597503" y="322177"/>
                    <a:pt x="683419" y="274457"/>
                  </a:cubicBezTo>
                  <a:cubicBezTo>
                    <a:pt x="769239" y="226832"/>
                    <a:pt x="860679" y="187208"/>
                    <a:pt x="956596" y="161300"/>
                  </a:cubicBezTo>
                  <a:cubicBezTo>
                    <a:pt x="1052322" y="135201"/>
                    <a:pt x="1151954" y="122247"/>
                    <a:pt x="1251490" y="123009"/>
                  </a:cubicBezTo>
                  <a:cubicBezTo>
                    <a:pt x="1300448" y="123581"/>
                    <a:pt x="1349502" y="127772"/>
                    <a:pt x="1398175" y="135297"/>
                  </a:cubicBezTo>
                  <a:cubicBezTo>
                    <a:pt x="1446752" y="143107"/>
                    <a:pt x="1495044" y="153870"/>
                    <a:pt x="1542383" y="167967"/>
                  </a:cubicBezTo>
                  <a:cubicBezTo>
                    <a:pt x="1589723" y="182160"/>
                    <a:pt x="1636490" y="198733"/>
                    <a:pt x="1681925" y="218450"/>
                  </a:cubicBezTo>
                  <a:cubicBezTo>
                    <a:pt x="1693259" y="223498"/>
                    <a:pt x="1704689" y="228261"/>
                    <a:pt x="1715929" y="233595"/>
                  </a:cubicBezTo>
                  <a:lnTo>
                    <a:pt x="1749552" y="249597"/>
                  </a:lnTo>
                  <a:lnTo>
                    <a:pt x="1782604" y="266646"/>
                  </a:lnTo>
                  <a:cubicBezTo>
                    <a:pt x="1793558" y="272457"/>
                    <a:pt x="1804416" y="278553"/>
                    <a:pt x="1815275" y="284553"/>
                  </a:cubicBezTo>
                  <a:cubicBezTo>
                    <a:pt x="1901762" y="333321"/>
                    <a:pt x="1983486" y="390662"/>
                    <a:pt x="2059400" y="454765"/>
                  </a:cubicBezTo>
                  <a:cubicBezTo>
                    <a:pt x="2135410" y="518583"/>
                    <a:pt x="2205990" y="588687"/>
                    <a:pt x="2270284" y="663648"/>
                  </a:cubicBezTo>
                  <a:cubicBezTo>
                    <a:pt x="2302574" y="701082"/>
                    <a:pt x="2333530" y="739372"/>
                    <a:pt x="2362581" y="779091"/>
                  </a:cubicBezTo>
                  <a:cubicBezTo>
                    <a:pt x="2391632" y="818811"/>
                    <a:pt x="2419255" y="859387"/>
                    <a:pt x="2445353" y="900726"/>
                  </a:cubicBezTo>
                  <a:cubicBezTo>
                    <a:pt x="2497455" y="983593"/>
                    <a:pt x="2542889" y="1069890"/>
                    <a:pt x="2581180" y="1158663"/>
                  </a:cubicBezTo>
                  <a:cubicBezTo>
                    <a:pt x="2619470" y="1247436"/>
                    <a:pt x="2648617" y="1338876"/>
                    <a:pt x="2673382" y="1430601"/>
                  </a:cubicBezTo>
                  <a:cubicBezTo>
                    <a:pt x="2685764" y="1476512"/>
                    <a:pt x="2697480" y="1522518"/>
                    <a:pt x="2707291" y="1569095"/>
                  </a:cubicBezTo>
                  <a:cubicBezTo>
                    <a:pt x="2717197" y="1615672"/>
                    <a:pt x="2724245" y="1662726"/>
                    <a:pt x="2728913" y="1710065"/>
                  </a:cubicBezTo>
                  <a:cubicBezTo>
                    <a:pt x="2733485" y="1757404"/>
                    <a:pt x="2736818" y="1805124"/>
                    <a:pt x="2738342" y="1853321"/>
                  </a:cubicBezTo>
                  <a:cubicBezTo>
                    <a:pt x="2739390" y="1901422"/>
                    <a:pt x="2738247" y="1950000"/>
                    <a:pt x="2733294" y="1998482"/>
                  </a:cubicBezTo>
                  <a:cubicBezTo>
                    <a:pt x="2728151" y="2046774"/>
                    <a:pt x="2718911" y="2095542"/>
                    <a:pt x="2704433" y="2140785"/>
                  </a:cubicBezTo>
                  <a:cubicBezTo>
                    <a:pt x="2689860" y="2186029"/>
                    <a:pt x="2670429" y="2228320"/>
                    <a:pt x="2645759" y="2264515"/>
                  </a:cubicBezTo>
                  <a:cubicBezTo>
                    <a:pt x="2620899" y="2300710"/>
                    <a:pt x="2590514" y="2330047"/>
                    <a:pt x="2552986" y="2354717"/>
                  </a:cubicBezTo>
                  <a:cubicBezTo>
                    <a:pt x="2534317" y="2367195"/>
                    <a:pt x="2513838" y="2378530"/>
                    <a:pt x="2492026" y="2389769"/>
                  </a:cubicBezTo>
                  <a:cubicBezTo>
                    <a:pt x="2470309" y="2401009"/>
                    <a:pt x="2447258" y="2412058"/>
                    <a:pt x="2423541" y="2423583"/>
                  </a:cubicBezTo>
                  <a:cubicBezTo>
                    <a:pt x="2376107" y="2446633"/>
                    <a:pt x="2326100" y="2472065"/>
                    <a:pt x="2278475" y="2502640"/>
                  </a:cubicBezTo>
                  <a:cubicBezTo>
                    <a:pt x="2230850" y="2533120"/>
                    <a:pt x="2185130" y="2567982"/>
                    <a:pt x="2143697" y="2606463"/>
                  </a:cubicBezTo>
                  <a:cubicBezTo>
                    <a:pt x="2133410" y="2615988"/>
                    <a:pt x="2122837" y="2625989"/>
                    <a:pt x="2113312" y="2635514"/>
                  </a:cubicBezTo>
                  <a:lnTo>
                    <a:pt x="2084927" y="2664184"/>
                  </a:lnTo>
                  <a:cubicBezTo>
                    <a:pt x="2066258" y="2683425"/>
                    <a:pt x="2048066" y="2702951"/>
                    <a:pt x="2030349" y="2722573"/>
                  </a:cubicBezTo>
                  <a:cubicBezTo>
                    <a:pt x="1995011" y="2762101"/>
                    <a:pt x="1962055" y="2802773"/>
                    <a:pt x="1929098" y="2842683"/>
                  </a:cubicBezTo>
                  <a:lnTo>
                    <a:pt x="1880045" y="2902309"/>
                  </a:lnTo>
                  <a:cubicBezTo>
                    <a:pt x="1863757" y="2922026"/>
                    <a:pt x="1847564" y="2941648"/>
                    <a:pt x="1831086" y="2960888"/>
                  </a:cubicBezTo>
                  <a:cubicBezTo>
                    <a:pt x="1798130" y="2999178"/>
                    <a:pt x="1764983" y="3036707"/>
                    <a:pt x="1730121" y="3071854"/>
                  </a:cubicBezTo>
                  <a:cubicBezTo>
                    <a:pt x="1695355" y="3107001"/>
                    <a:pt x="1659160" y="3140053"/>
                    <a:pt x="1620488" y="3169200"/>
                  </a:cubicBezTo>
                  <a:cubicBezTo>
                    <a:pt x="1581912" y="3198442"/>
                    <a:pt x="1541145" y="3224254"/>
                    <a:pt x="1497616" y="3244447"/>
                  </a:cubicBezTo>
                  <a:cubicBezTo>
                    <a:pt x="1454277" y="3264735"/>
                    <a:pt x="1408462" y="3279690"/>
                    <a:pt x="1361313" y="3288739"/>
                  </a:cubicBezTo>
                  <a:cubicBezTo>
                    <a:pt x="1337691" y="3293406"/>
                    <a:pt x="1313688" y="3296168"/>
                    <a:pt x="1289590" y="3297978"/>
                  </a:cubicBezTo>
                  <a:cubicBezTo>
                    <a:pt x="1277493" y="3298740"/>
                    <a:pt x="1265396" y="3299216"/>
                    <a:pt x="1253204" y="3299407"/>
                  </a:cubicBezTo>
                  <a:lnTo>
                    <a:pt x="1215676" y="3299216"/>
                  </a:lnTo>
                  <a:cubicBezTo>
                    <a:pt x="1115378" y="3296930"/>
                    <a:pt x="1015365" y="3281785"/>
                    <a:pt x="918972" y="3254639"/>
                  </a:cubicBezTo>
                  <a:cubicBezTo>
                    <a:pt x="822484" y="3227302"/>
                    <a:pt x="729996" y="3187583"/>
                    <a:pt x="642557" y="3139672"/>
                  </a:cubicBezTo>
                  <a:cubicBezTo>
                    <a:pt x="598837" y="3115765"/>
                    <a:pt x="556451" y="3089571"/>
                    <a:pt x="515112" y="3061853"/>
                  </a:cubicBezTo>
                  <a:lnTo>
                    <a:pt x="484442" y="3040612"/>
                  </a:lnTo>
                  <a:lnTo>
                    <a:pt x="454343" y="3018610"/>
                  </a:lnTo>
                  <a:lnTo>
                    <a:pt x="424625" y="2996131"/>
                  </a:lnTo>
                  <a:cubicBezTo>
                    <a:pt x="414719" y="2988606"/>
                    <a:pt x="405194" y="2980605"/>
                    <a:pt x="395478" y="2973080"/>
                  </a:cubicBezTo>
                  <a:cubicBezTo>
                    <a:pt x="318230" y="2910882"/>
                    <a:pt x="246507" y="2842111"/>
                    <a:pt x="181547" y="2767626"/>
                  </a:cubicBezTo>
                  <a:cubicBezTo>
                    <a:pt x="165259" y="2749052"/>
                    <a:pt x="149543" y="2730002"/>
                    <a:pt x="134112" y="2710761"/>
                  </a:cubicBezTo>
                  <a:cubicBezTo>
                    <a:pt x="118967" y="2691521"/>
                    <a:pt x="104013" y="2672090"/>
                    <a:pt x="89821" y="2652087"/>
                  </a:cubicBezTo>
                  <a:cubicBezTo>
                    <a:pt x="61246" y="2612273"/>
                    <a:pt x="34766" y="2571220"/>
                    <a:pt x="10096" y="2529025"/>
                  </a:cubicBezTo>
                  <a:cubicBezTo>
                    <a:pt x="6668" y="2523214"/>
                    <a:pt x="3429" y="2517309"/>
                    <a:pt x="191" y="2511499"/>
                  </a:cubicBezTo>
                  <a:lnTo>
                    <a:pt x="191" y="2835063"/>
                  </a:lnTo>
                  <a:cubicBezTo>
                    <a:pt x="16764" y="2853351"/>
                    <a:pt x="33719" y="2871353"/>
                    <a:pt x="50959" y="2888879"/>
                  </a:cubicBezTo>
                  <a:cubicBezTo>
                    <a:pt x="127635" y="2966698"/>
                    <a:pt x="210788" y="3037945"/>
                    <a:pt x="300038" y="3100525"/>
                  </a:cubicBezTo>
                  <a:cubicBezTo>
                    <a:pt x="344424" y="3131671"/>
                    <a:pt x="390525" y="3160627"/>
                    <a:pt x="438150" y="3186916"/>
                  </a:cubicBezTo>
                  <a:cubicBezTo>
                    <a:pt x="485585" y="3213491"/>
                    <a:pt x="534543" y="3237303"/>
                    <a:pt x="584264" y="3258830"/>
                  </a:cubicBezTo>
                  <a:cubicBezTo>
                    <a:pt x="674561" y="3297597"/>
                    <a:pt x="767906" y="3328362"/>
                    <a:pt x="862965" y="3351127"/>
                  </a:cubicBezTo>
                  <a:lnTo>
                    <a:pt x="1534478" y="3351127"/>
                  </a:lnTo>
                  <a:cubicBezTo>
                    <a:pt x="1536668" y="3350365"/>
                    <a:pt x="1538764" y="3349603"/>
                    <a:pt x="1540955" y="3348841"/>
                  </a:cubicBezTo>
                  <a:cubicBezTo>
                    <a:pt x="1593628" y="3329220"/>
                    <a:pt x="1644110" y="3304169"/>
                    <a:pt x="1691831" y="3275403"/>
                  </a:cubicBezTo>
                  <a:cubicBezTo>
                    <a:pt x="1739551" y="3246543"/>
                    <a:pt x="1784509" y="3214253"/>
                    <a:pt x="1827086" y="3179963"/>
                  </a:cubicBezTo>
                  <a:cubicBezTo>
                    <a:pt x="1869662" y="3145578"/>
                    <a:pt x="1910143" y="3109573"/>
                    <a:pt x="1948625" y="3072426"/>
                  </a:cubicBezTo>
                  <a:cubicBezTo>
                    <a:pt x="1967960" y="3053852"/>
                    <a:pt x="1986915" y="3035278"/>
                    <a:pt x="2005584" y="3016514"/>
                  </a:cubicBezTo>
                  <a:cubicBezTo>
                    <a:pt x="2024158" y="2997655"/>
                    <a:pt x="2042541" y="2978890"/>
                    <a:pt x="2060639" y="2959935"/>
                  </a:cubicBezTo>
                  <a:cubicBezTo>
                    <a:pt x="2096834" y="2922121"/>
                    <a:pt x="2132552" y="2884783"/>
                    <a:pt x="2167223" y="2847350"/>
                  </a:cubicBezTo>
                  <a:lnTo>
                    <a:pt x="2218754" y="2791438"/>
                  </a:lnTo>
                  <a:lnTo>
                    <a:pt x="2244471" y="2763911"/>
                  </a:lnTo>
                  <a:cubicBezTo>
                    <a:pt x="2253044" y="2754862"/>
                    <a:pt x="2260949" y="2746576"/>
                    <a:pt x="2269427" y="2738098"/>
                  </a:cubicBezTo>
                  <a:cubicBezTo>
                    <a:pt x="2286191" y="2721430"/>
                    <a:pt x="2303336" y="2705142"/>
                    <a:pt x="2321243" y="2689807"/>
                  </a:cubicBezTo>
                  <a:cubicBezTo>
                    <a:pt x="2338959" y="2674281"/>
                    <a:pt x="2357247" y="2659326"/>
                    <a:pt x="2376297" y="2645230"/>
                  </a:cubicBezTo>
                  <a:cubicBezTo>
                    <a:pt x="2414302" y="2616750"/>
                    <a:pt x="2454974" y="2590937"/>
                    <a:pt x="2499265" y="2564934"/>
                  </a:cubicBezTo>
                  <a:cubicBezTo>
                    <a:pt x="2543270" y="2538645"/>
                    <a:pt x="2591562" y="2512165"/>
                    <a:pt x="2639187" y="2476732"/>
                  </a:cubicBezTo>
                  <a:cubicBezTo>
                    <a:pt x="2650998" y="2467874"/>
                    <a:pt x="2662809" y="2458635"/>
                    <a:pt x="2674239" y="2448729"/>
                  </a:cubicBezTo>
                  <a:cubicBezTo>
                    <a:pt x="2685669" y="2438823"/>
                    <a:pt x="2696718" y="2428345"/>
                    <a:pt x="2707481" y="2417487"/>
                  </a:cubicBezTo>
                  <a:cubicBezTo>
                    <a:pt x="2728817" y="2395675"/>
                    <a:pt x="2748248" y="2371862"/>
                    <a:pt x="2765298" y="2347097"/>
                  </a:cubicBezTo>
                  <a:cubicBezTo>
                    <a:pt x="2782538" y="2322427"/>
                    <a:pt x="2797112" y="2296614"/>
                    <a:pt x="2810447" y="2270802"/>
                  </a:cubicBezTo>
                  <a:cubicBezTo>
                    <a:pt x="2823496" y="2244799"/>
                    <a:pt x="2834926" y="2218605"/>
                    <a:pt x="2845499" y="2192411"/>
                  </a:cubicBezTo>
                  <a:cubicBezTo>
                    <a:pt x="2866739" y="2139928"/>
                    <a:pt x="2884551" y="2088017"/>
                    <a:pt x="2901315" y="2034772"/>
                  </a:cubicBezTo>
                  <a:cubicBezTo>
                    <a:pt x="2918079" y="1981528"/>
                    <a:pt x="2932653" y="1927140"/>
                    <a:pt x="2943130" y="1871704"/>
                  </a:cubicBezTo>
                  <a:cubicBezTo>
                    <a:pt x="2953607" y="1816269"/>
                    <a:pt x="2959608" y="1759785"/>
                    <a:pt x="2961037" y="1703302"/>
                  </a:cubicBezTo>
                  <a:cubicBezTo>
                    <a:pt x="2963895" y="1590241"/>
                    <a:pt x="2954750" y="1476226"/>
                    <a:pt x="2928842" y="1366308"/>
                  </a:cubicBezTo>
                  <a:cubicBezTo>
                    <a:pt x="2925413" y="1352306"/>
                    <a:pt x="2922270" y="1338590"/>
                    <a:pt x="2918460" y="132496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FED376B-30B7-42B4-A28D-780AB933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3867" y="675836"/>
              <a:ext cx="5440687" cy="6181815"/>
            </a:xfrm>
            <a:custGeom>
              <a:avLst/>
              <a:gdLst>
                <a:gd name="connsiteX0" fmla="*/ 1247966 w 2972634"/>
                <a:gd name="connsiteY0" fmla="*/ 0 h 3377565"/>
                <a:gd name="connsiteX1" fmla="*/ 0 w 2972634"/>
                <a:gd name="connsiteY1" fmla="*/ 557308 h 3377565"/>
                <a:gd name="connsiteX2" fmla="*/ 0 w 2972634"/>
                <a:gd name="connsiteY2" fmla="*/ 1091660 h 3377565"/>
                <a:gd name="connsiteX3" fmla="*/ 264414 w 2972634"/>
                <a:gd name="connsiteY3" fmla="*/ 717423 h 3377565"/>
                <a:gd name="connsiteX4" fmla="*/ 1247966 w 2972634"/>
                <a:gd name="connsiteY4" fmla="*/ 302324 h 3377565"/>
                <a:gd name="connsiteX5" fmla="*/ 1843850 w 2972634"/>
                <a:gd name="connsiteY5" fmla="*/ 472916 h 3377565"/>
                <a:gd name="connsiteX6" fmla="*/ 2372106 w 2972634"/>
                <a:gd name="connsiteY6" fmla="*/ 934688 h 3377565"/>
                <a:gd name="connsiteX7" fmla="*/ 2635377 w 2972634"/>
                <a:gd name="connsiteY7" fmla="*/ 1471041 h 3377565"/>
                <a:gd name="connsiteX8" fmla="*/ 2630996 w 2972634"/>
                <a:gd name="connsiteY8" fmla="*/ 2037112 h 3377565"/>
                <a:gd name="connsiteX9" fmla="*/ 2555558 w 2972634"/>
                <a:gd name="connsiteY9" fmla="*/ 2200085 h 3377565"/>
                <a:gd name="connsiteX10" fmla="*/ 2429828 w 2972634"/>
                <a:gd name="connsiteY10" fmla="*/ 2280285 h 3377565"/>
                <a:gd name="connsiteX11" fmla="*/ 2040255 w 2972634"/>
                <a:gd name="connsiteY11" fmla="*/ 2560892 h 3377565"/>
                <a:gd name="connsiteX12" fmla="*/ 1873377 w 2972634"/>
                <a:gd name="connsiteY12" fmla="*/ 2739295 h 3377565"/>
                <a:gd name="connsiteX13" fmla="*/ 1553147 w 2972634"/>
                <a:gd name="connsiteY13" fmla="*/ 3048476 h 3377565"/>
                <a:gd name="connsiteX14" fmla="*/ 1247966 w 2972634"/>
                <a:gd name="connsiteY14" fmla="*/ 3149822 h 3377565"/>
                <a:gd name="connsiteX15" fmla="*/ 662083 w 2972634"/>
                <a:gd name="connsiteY15" fmla="*/ 3018377 h 3377565"/>
                <a:gd name="connsiteX16" fmla="*/ 197263 w 2972634"/>
                <a:gd name="connsiteY16" fmla="*/ 2661476 h 3377565"/>
                <a:gd name="connsiteX17" fmla="*/ 0 w 2972634"/>
                <a:gd name="connsiteY17" fmla="*/ 2360581 h 3377565"/>
                <a:gd name="connsiteX18" fmla="*/ 0 w 2972634"/>
                <a:gd name="connsiteY18" fmla="*/ 2894933 h 3377565"/>
                <a:gd name="connsiteX19" fmla="*/ 753428 w 2972634"/>
                <a:gd name="connsiteY19" fmla="*/ 3377565 h 3377565"/>
                <a:gd name="connsiteX20" fmla="*/ 1587341 w 2972634"/>
                <a:gd name="connsiteY20" fmla="*/ 3377565 h 3377565"/>
                <a:gd name="connsiteX21" fmla="*/ 2255996 w 2972634"/>
                <a:gd name="connsiteY21" fmla="*/ 2772823 h 3377565"/>
                <a:gd name="connsiteX22" fmla="*/ 2922270 w 2972634"/>
                <a:gd name="connsiteY22" fmla="*/ 2118551 h 3377565"/>
                <a:gd name="connsiteX23" fmla="*/ 1247966 w 2972634"/>
                <a:gd name="connsiteY23" fmla="*/ 0 h 337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72634" h="337756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091660"/>
                  </a:lnTo>
                  <a:cubicBezTo>
                    <a:pt x="67437" y="953357"/>
                    <a:pt x="156019" y="827723"/>
                    <a:pt x="264414" y="717423"/>
                  </a:cubicBezTo>
                  <a:cubicBezTo>
                    <a:pt x="527399" y="449771"/>
                    <a:pt x="876776" y="302324"/>
                    <a:pt x="1247966" y="302324"/>
                  </a:cubicBezTo>
                  <a:cubicBezTo>
                    <a:pt x="1438370" y="302324"/>
                    <a:pt x="1644491" y="361283"/>
                    <a:pt x="1843850" y="472916"/>
                  </a:cubicBezTo>
                  <a:cubicBezTo>
                    <a:pt x="2046161" y="586169"/>
                    <a:pt x="2228755" y="745808"/>
                    <a:pt x="2372106" y="934688"/>
                  </a:cubicBezTo>
                  <a:cubicBezTo>
                    <a:pt x="2498884" y="1101757"/>
                    <a:pt x="2589848" y="1287209"/>
                    <a:pt x="2635377" y="1471041"/>
                  </a:cubicBezTo>
                  <a:cubicBezTo>
                    <a:pt x="2683288" y="1664779"/>
                    <a:pt x="2681859" y="1855279"/>
                    <a:pt x="2630996" y="2037112"/>
                  </a:cubicBezTo>
                  <a:cubicBezTo>
                    <a:pt x="2608993" y="2115788"/>
                    <a:pt x="2583656" y="2170557"/>
                    <a:pt x="2555558" y="2200085"/>
                  </a:cubicBezTo>
                  <a:cubicBezTo>
                    <a:pt x="2531650" y="2225135"/>
                    <a:pt x="2494121" y="2245900"/>
                    <a:pt x="2429828" y="2280285"/>
                  </a:cubicBezTo>
                  <a:cubicBezTo>
                    <a:pt x="2328482" y="2334578"/>
                    <a:pt x="2189607" y="2408873"/>
                    <a:pt x="2040255" y="2560892"/>
                  </a:cubicBezTo>
                  <a:cubicBezTo>
                    <a:pt x="1981486" y="2620709"/>
                    <a:pt x="1926527" y="2681002"/>
                    <a:pt x="1873377" y="2739295"/>
                  </a:cubicBezTo>
                  <a:cubicBezTo>
                    <a:pt x="1763839" y="2859405"/>
                    <a:pt x="1660398" y="2972943"/>
                    <a:pt x="1553147" y="3048476"/>
                  </a:cubicBezTo>
                  <a:cubicBezTo>
                    <a:pt x="1453610" y="3118580"/>
                    <a:pt x="1359503" y="3149822"/>
                    <a:pt x="1247966" y="3149822"/>
                  </a:cubicBezTo>
                  <a:cubicBezTo>
                    <a:pt x="1043178" y="3149822"/>
                    <a:pt x="846011" y="3105626"/>
                    <a:pt x="662083" y="3018377"/>
                  </a:cubicBezTo>
                  <a:cubicBezTo>
                    <a:pt x="486156" y="2934938"/>
                    <a:pt x="325374" y="2811494"/>
                    <a:pt x="197263" y="2661476"/>
                  </a:cubicBezTo>
                  <a:cubicBezTo>
                    <a:pt x="118682" y="2569464"/>
                    <a:pt x="52673" y="2468594"/>
                    <a:pt x="0" y="2360581"/>
                  </a:cubicBezTo>
                  <a:lnTo>
                    <a:pt x="0" y="2894933"/>
                  </a:lnTo>
                  <a:cubicBezTo>
                    <a:pt x="201930" y="3118104"/>
                    <a:pt x="460915" y="3286982"/>
                    <a:pt x="753428" y="3377565"/>
                  </a:cubicBezTo>
                  <a:lnTo>
                    <a:pt x="1587341" y="3377565"/>
                  </a:lnTo>
                  <a:cubicBezTo>
                    <a:pt x="1849850" y="3254312"/>
                    <a:pt x="2033492" y="2999327"/>
                    <a:pt x="2255996" y="2772823"/>
                  </a:cubicBezTo>
                  <a:cubicBezTo>
                    <a:pt x="2562892" y="2460498"/>
                    <a:pt x="2794159" y="2577084"/>
                    <a:pt x="2922270" y="211855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A5D621B-06DE-4FE4-8194-529779EC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3867" y="675836"/>
              <a:ext cx="5440807" cy="6182163"/>
            </a:xfrm>
            <a:custGeom>
              <a:avLst/>
              <a:gdLst>
                <a:gd name="connsiteX0" fmla="*/ 1247966 w 2972700"/>
                <a:gd name="connsiteY0" fmla="*/ 0 h 3377755"/>
                <a:gd name="connsiteX1" fmla="*/ 0 w 2972700"/>
                <a:gd name="connsiteY1" fmla="*/ 557308 h 3377755"/>
                <a:gd name="connsiteX2" fmla="*/ 0 w 2972700"/>
                <a:gd name="connsiteY2" fmla="*/ 1245489 h 3377755"/>
                <a:gd name="connsiteX3" fmla="*/ 20288 w 2972700"/>
                <a:gd name="connsiteY3" fmla="*/ 1193387 h 3377755"/>
                <a:gd name="connsiteX4" fmla="*/ 307467 w 2972700"/>
                <a:gd name="connsiteY4" fmla="*/ 759809 h 3377755"/>
                <a:gd name="connsiteX5" fmla="*/ 1247966 w 2972700"/>
                <a:gd name="connsiteY5" fmla="*/ 362903 h 3377755"/>
                <a:gd name="connsiteX6" fmla="*/ 1814322 w 2972700"/>
                <a:gd name="connsiteY6" fmla="*/ 525780 h 3377755"/>
                <a:gd name="connsiteX7" fmla="*/ 2324005 w 2972700"/>
                <a:gd name="connsiteY7" fmla="*/ 971360 h 3377755"/>
                <a:gd name="connsiteX8" fmla="*/ 2576703 w 2972700"/>
                <a:gd name="connsiteY8" fmla="*/ 1485710 h 3377755"/>
                <a:gd name="connsiteX9" fmla="*/ 2572798 w 2972700"/>
                <a:gd name="connsiteY9" fmla="*/ 2021015 h 3377755"/>
                <a:gd name="connsiteX10" fmla="*/ 2511838 w 2972700"/>
                <a:gd name="connsiteY10" fmla="*/ 2158556 h 3377755"/>
                <a:gd name="connsiteX11" fmla="*/ 2401348 w 2972700"/>
                <a:gd name="connsiteY11" fmla="*/ 2227136 h 3377755"/>
                <a:gd name="connsiteX12" fmla="*/ 1997107 w 2972700"/>
                <a:gd name="connsiteY12" fmla="*/ 2518696 h 3377755"/>
                <a:gd name="connsiteX13" fmla="*/ 1828705 w 2972700"/>
                <a:gd name="connsiteY13" fmla="*/ 2698718 h 3377755"/>
                <a:gd name="connsiteX14" fmla="*/ 1247966 w 2972700"/>
                <a:gd name="connsiteY14" fmla="*/ 3089529 h 3377755"/>
                <a:gd name="connsiteX15" fmla="*/ 687991 w 2972700"/>
                <a:gd name="connsiteY15" fmla="*/ 2963894 h 3377755"/>
                <a:gd name="connsiteX16" fmla="*/ 243269 w 2972700"/>
                <a:gd name="connsiteY16" fmla="*/ 2622328 h 3377755"/>
                <a:gd name="connsiteX17" fmla="*/ 2477 w 2972700"/>
                <a:gd name="connsiteY17" fmla="*/ 2213610 h 3377755"/>
                <a:gd name="connsiteX18" fmla="*/ 95 w 2972700"/>
                <a:gd name="connsiteY18" fmla="*/ 2206943 h 3377755"/>
                <a:gd name="connsiteX19" fmla="*/ 95 w 2972700"/>
                <a:gd name="connsiteY19" fmla="*/ 2895124 h 3377755"/>
                <a:gd name="connsiteX20" fmla="*/ 753523 w 2972700"/>
                <a:gd name="connsiteY20" fmla="*/ 3377756 h 3377755"/>
                <a:gd name="connsiteX21" fmla="*/ 1587437 w 2972700"/>
                <a:gd name="connsiteY21" fmla="*/ 3377756 h 3377755"/>
                <a:gd name="connsiteX22" fmla="*/ 2256092 w 2972700"/>
                <a:gd name="connsiteY22" fmla="*/ 2773013 h 3377755"/>
                <a:gd name="connsiteX23" fmla="*/ 2922365 w 2972700"/>
                <a:gd name="connsiteY23" fmla="*/ 2118741 h 3377755"/>
                <a:gd name="connsiteX24" fmla="*/ 1247966 w 2972700"/>
                <a:gd name="connsiteY24" fmla="*/ 0 h 337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72700" h="337775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245489"/>
                  </a:lnTo>
                  <a:cubicBezTo>
                    <a:pt x="6477" y="1228058"/>
                    <a:pt x="13145" y="1210628"/>
                    <a:pt x="20288" y="1193387"/>
                  </a:cubicBezTo>
                  <a:cubicBezTo>
                    <a:pt x="87821" y="1030891"/>
                    <a:pt x="184404" y="885063"/>
                    <a:pt x="307467" y="759809"/>
                  </a:cubicBezTo>
                  <a:cubicBezTo>
                    <a:pt x="559118" y="503873"/>
                    <a:pt x="893064" y="362903"/>
                    <a:pt x="1247966" y="362903"/>
                  </a:cubicBezTo>
                  <a:cubicBezTo>
                    <a:pt x="1428083" y="362903"/>
                    <a:pt x="1623917" y="419195"/>
                    <a:pt x="1814322" y="525780"/>
                  </a:cubicBezTo>
                  <a:cubicBezTo>
                    <a:pt x="2009394" y="634937"/>
                    <a:pt x="2185607" y="789051"/>
                    <a:pt x="2324005" y="971360"/>
                  </a:cubicBezTo>
                  <a:cubicBezTo>
                    <a:pt x="2445830" y="1131856"/>
                    <a:pt x="2533174" y="1309688"/>
                    <a:pt x="2576703" y="1485710"/>
                  </a:cubicBezTo>
                  <a:cubicBezTo>
                    <a:pt x="2622042" y="1669161"/>
                    <a:pt x="2620804" y="1849279"/>
                    <a:pt x="2572798" y="2021015"/>
                  </a:cubicBezTo>
                  <a:cubicBezTo>
                    <a:pt x="2554034" y="2088071"/>
                    <a:pt x="2532412" y="2136934"/>
                    <a:pt x="2511838" y="2158556"/>
                  </a:cubicBezTo>
                  <a:cubicBezTo>
                    <a:pt x="2493455" y="2177796"/>
                    <a:pt x="2452878" y="2199608"/>
                    <a:pt x="2401348" y="2227136"/>
                  </a:cubicBezTo>
                  <a:cubicBezTo>
                    <a:pt x="2296573" y="2283238"/>
                    <a:pt x="2153031" y="2360010"/>
                    <a:pt x="1997107" y="2518696"/>
                  </a:cubicBezTo>
                  <a:cubicBezTo>
                    <a:pt x="1937576" y="2579370"/>
                    <a:pt x="1882235" y="2640044"/>
                    <a:pt x="1828705" y="2698718"/>
                  </a:cubicBezTo>
                  <a:cubicBezTo>
                    <a:pt x="1594580" y="2955512"/>
                    <a:pt x="1462468" y="3089529"/>
                    <a:pt x="1247966" y="3089529"/>
                  </a:cubicBezTo>
                  <a:cubicBezTo>
                    <a:pt x="1052227" y="3089529"/>
                    <a:pt x="863822" y="3047238"/>
                    <a:pt x="687991" y="2963894"/>
                  </a:cubicBezTo>
                  <a:cubicBezTo>
                    <a:pt x="519684" y="2884075"/>
                    <a:pt x="365855" y="2765965"/>
                    <a:pt x="243269" y="2622328"/>
                  </a:cubicBezTo>
                  <a:cubicBezTo>
                    <a:pt x="139541" y="2500884"/>
                    <a:pt x="58484" y="2363343"/>
                    <a:pt x="2477" y="2213610"/>
                  </a:cubicBezTo>
                  <a:cubicBezTo>
                    <a:pt x="1619" y="2211419"/>
                    <a:pt x="857" y="2209133"/>
                    <a:pt x="95" y="2206943"/>
                  </a:cubicBezTo>
                  <a:lnTo>
                    <a:pt x="95" y="2895124"/>
                  </a:lnTo>
                  <a:cubicBezTo>
                    <a:pt x="202025" y="3118295"/>
                    <a:pt x="461010" y="3287173"/>
                    <a:pt x="753523" y="3377756"/>
                  </a:cubicBezTo>
                  <a:lnTo>
                    <a:pt x="1587437" y="3377756"/>
                  </a:lnTo>
                  <a:cubicBezTo>
                    <a:pt x="1849946" y="3254502"/>
                    <a:pt x="2033588" y="2999518"/>
                    <a:pt x="2256092" y="2773013"/>
                  </a:cubicBezTo>
                  <a:cubicBezTo>
                    <a:pt x="2562987" y="2460689"/>
                    <a:pt x="2794254" y="2577275"/>
                    <a:pt x="2922365" y="211874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10DCE5F-E58B-407C-A6CF-A2A9C86E9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3867" y="0"/>
              <a:ext cx="6013938" cy="6858000"/>
            </a:xfrm>
            <a:custGeom>
              <a:avLst/>
              <a:gdLst>
                <a:gd name="connsiteX0" fmla="*/ 0 w 6013938"/>
                <a:gd name="connsiteY0" fmla="*/ 6065240 h 6858000"/>
                <a:gd name="connsiteX1" fmla="*/ 97497 w 6013938"/>
                <a:gd name="connsiteY1" fmla="*/ 6172514 h 6858000"/>
                <a:gd name="connsiteX2" fmla="*/ 841601 w 6013938"/>
                <a:gd name="connsiteY2" fmla="*/ 6728535 h 6858000"/>
                <a:gd name="connsiteX3" fmla="*/ 1110354 w 6013938"/>
                <a:gd name="connsiteY3" fmla="*/ 6858000 h 6858000"/>
                <a:gd name="connsiteX4" fmla="*/ 0 w 6013938"/>
                <a:gd name="connsiteY4" fmla="*/ 6858000 h 6858000"/>
                <a:gd name="connsiteX5" fmla="*/ 0 w 6013938"/>
                <a:gd name="connsiteY5" fmla="*/ 0 h 6858000"/>
                <a:gd name="connsiteX6" fmla="*/ 6013938 w 6013938"/>
                <a:gd name="connsiteY6" fmla="*/ 0 h 6858000"/>
                <a:gd name="connsiteX7" fmla="*/ 6013938 w 6013938"/>
                <a:gd name="connsiteY7" fmla="*/ 6858000 h 6858000"/>
                <a:gd name="connsiteX8" fmla="*/ 3651068 w 6013938"/>
                <a:gd name="connsiteY8" fmla="*/ 6858000 h 6858000"/>
                <a:gd name="connsiteX9" fmla="*/ 3919822 w 6013938"/>
                <a:gd name="connsiteY9" fmla="*/ 6728535 h 6858000"/>
                <a:gd name="connsiteX10" fmla="*/ 5609664 w 6013938"/>
                <a:gd name="connsiteY10" fmla="*/ 3889299 h 6858000"/>
                <a:gd name="connsiteX11" fmla="*/ 2380711 w 6013938"/>
                <a:gd name="connsiteY11" fmla="*/ 660346 h 6858000"/>
                <a:gd name="connsiteX12" fmla="*/ 97497 w 6013938"/>
                <a:gd name="connsiteY12" fmla="*/ 1606085 h 6858000"/>
                <a:gd name="connsiteX13" fmla="*/ 0 w 6013938"/>
                <a:gd name="connsiteY13" fmla="*/ 171335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13938" h="6858000">
                  <a:moveTo>
                    <a:pt x="0" y="6065240"/>
                  </a:moveTo>
                  <a:lnTo>
                    <a:pt x="97497" y="6172514"/>
                  </a:lnTo>
                  <a:cubicBezTo>
                    <a:pt x="316619" y="6391636"/>
                    <a:pt x="567088" y="6579411"/>
                    <a:pt x="841601" y="6728535"/>
                  </a:cubicBezTo>
                  <a:lnTo>
                    <a:pt x="111035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6013938" y="0"/>
                  </a:lnTo>
                  <a:lnTo>
                    <a:pt x="6013938" y="6858000"/>
                  </a:lnTo>
                  <a:lnTo>
                    <a:pt x="3651068" y="6858000"/>
                  </a:lnTo>
                  <a:lnTo>
                    <a:pt x="3919822" y="6728535"/>
                  </a:lnTo>
                  <a:cubicBezTo>
                    <a:pt x="4926368" y="6181746"/>
                    <a:pt x="5609664" y="5115319"/>
                    <a:pt x="5609664" y="3889299"/>
                  </a:cubicBezTo>
                  <a:cubicBezTo>
                    <a:pt x="5609664" y="2105998"/>
                    <a:pt x="4164012" y="660346"/>
                    <a:pt x="2380711" y="660346"/>
                  </a:cubicBezTo>
                  <a:cubicBezTo>
                    <a:pt x="1489061" y="660346"/>
                    <a:pt x="681822" y="1021759"/>
                    <a:pt x="97497" y="1606085"/>
                  </a:cubicBezTo>
                  <a:lnTo>
                    <a:pt x="0" y="17133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C4B211-2BBE-4ECA-9FE7-712DCF1D4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847" y="1637048"/>
            <a:ext cx="4977578" cy="3639289"/>
          </a:xfrm>
        </p:spPr>
        <p:txBody>
          <a:bodyPr anchor="ctr">
            <a:noAutofit/>
          </a:bodyPr>
          <a:lstStyle/>
          <a:p>
            <a:r>
              <a:rPr lang="fr-FR" sz="1800" dirty="0">
                <a:solidFill>
                  <a:schemeClr val="tx2"/>
                </a:solidFill>
              </a:rPr>
              <a:t>- Equipe composé de 7 Personnes</a:t>
            </a:r>
          </a:p>
          <a:p>
            <a:endParaRPr lang="fr-FR" sz="1800" dirty="0">
              <a:solidFill>
                <a:schemeClr val="tx2"/>
              </a:solidFill>
            </a:endParaRPr>
          </a:p>
          <a:p>
            <a:r>
              <a:rPr lang="fr-FR" sz="1800" dirty="0">
                <a:solidFill>
                  <a:schemeClr val="tx2"/>
                </a:solidFill>
              </a:rPr>
              <a:t>- 2 Responsables du Groupe BNP Paribas gère l’équipe, le stockage de matériel…</a:t>
            </a:r>
          </a:p>
          <a:p>
            <a:endParaRPr lang="fr-FR" sz="1800" dirty="0">
              <a:solidFill>
                <a:schemeClr val="tx2"/>
              </a:solidFill>
            </a:endParaRPr>
          </a:p>
          <a:p>
            <a:r>
              <a:rPr lang="fr-FR" sz="1800" dirty="0">
                <a:solidFill>
                  <a:schemeClr val="tx2"/>
                </a:solidFill>
              </a:rPr>
              <a:t>- 1 Stagiaire</a:t>
            </a:r>
          </a:p>
          <a:p>
            <a:endParaRPr lang="fr-FR" sz="1800" dirty="0">
              <a:solidFill>
                <a:schemeClr val="tx2"/>
              </a:solidFill>
            </a:endParaRPr>
          </a:p>
          <a:p>
            <a:r>
              <a:rPr lang="fr-FR" sz="1800" dirty="0">
                <a:solidFill>
                  <a:schemeClr val="tx2"/>
                </a:solidFill>
              </a:rPr>
              <a:t>- 4 Sous-Traitants</a:t>
            </a:r>
          </a:p>
          <a:p>
            <a:endParaRPr lang="fr-FR" sz="1800" dirty="0">
              <a:solidFill>
                <a:schemeClr val="tx2"/>
              </a:solidFill>
            </a:endParaRPr>
          </a:p>
          <a:p>
            <a:r>
              <a:rPr lang="fr-FR" sz="1800" dirty="0">
                <a:solidFill>
                  <a:schemeClr val="tx2"/>
                </a:solidFill>
              </a:rPr>
              <a:t>- 2 / 3 Personnes se charges des demande aux Kiosk IT / se charge des tickets des salariés / Coup de fil a HP pour la récupération de matériel sous-garantie</a:t>
            </a:r>
          </a:p>
          <a:p>
            <a:endParaRPr lang="fr-FR" sz="1800" dirty="0">
              <a:solidFill>
                <a:schemeClr val="tx2"/>
              </a:solidFill>
            </a:endParaRPr>
          </a:p>
          <a:p>
            <a:r>
              <a:rPr lang="fr-FR" sz="1800" dirty="0">
                <a:solidFill>
                  <a:schemeClr val="tx2"/>
                </a:solidFill>
              </a:rPr>
              <a:t>- Le Travail tourne en fonction des EDT / Idem pour le télétravail</a:t>
            </a:r>
          </a:p>
          <a:p>
            <a:endParaRPr lang="fr-FR" sz="1800" dirty="0">
              <a:solidFill>
                <a:schemeClr val="tx2"/>
              </a:solidFill>
            </a:endParaRPr>
          </a:p>
          <a:p>
            <a:r>
              <a:rPr lang="fr-FR" sz="1800" dirty="0">
                <a:solidFill>
                  <a:schemeClr val="tx2"/>
                </a:solidFill>
              </a:rPr>
              <a:t>- Chaque Mercredi un meeting est organisé au sein du groupe pour établir les prochains plan a venir de la semaine</a:t>
            </a:r>
          </a:p>
        </p:txBody>
      </p:sp>
    </p:spTree>
    <p:extLst>
      <p:ext uri="{BB962C8B-B14F-4D97-AF65-F5344CB8AC3E}">
        <p14:creationId xmlns:p14="http://schemas.microsoft.com/office/powerpoint/2010/main" val="348199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74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ACI en Entreprise d'Insertion - Coopérative Aviso">
            <a:extLst>
              <a:ext uri="{FF2B5EF4-FFF2-40B4-BE49-F238E27FC236}">
                <a16:creationId xmlns:a16="http://schemas.microsoft.com/office/drawing/2014/main" id="{54DF62F2-B45C-424C-A0B8-348B60E23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4" r="2" b="2"/>
          <a:stretch/>
        </p:blipFill>
        <p:spPr bwMode="auto"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es entreprises à mission gagnent du terrain">
            <a:extLst>
              <a:ext uri="{FF2B5EF4-FFF2-40B4-BE49-F238E27FC236}">
                <a16:creationId xmlns:a16="http://schemas.microsoft.com/office/drawing/2014/main" id="{D4A11CF7-B7D4-4F47-BDC1-14606B57D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r="12141"/>
          <a:stretch/>
        </p:blipFill>
        <p:spPr bwMode="auto"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ET : nouveaux seuils pour 2020 à la Caisse des Dépôts | UNSA CDC">
            <a:extLst>
              <a:ext uri="{FF2B5EF4-FFF2-40B4-BE49-F238E27FC236}">
                <a16:creationId xmlns:a16="http://schemas.microsoft.com/office/drawing/2014/main" id="{5234DB01-7DBC-4483-87C5-DE01007FF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0" r="-1" b="24903"/>
          <a:stretch/>
        </p:blipFill>
        <p:spPr bwMode="auto"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35556E9-8574-4BAA-818B-F560778F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96130"/>
            <a:ext cx="5505814" cy="15769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Travail / Mission</a:t>
            </a:r>
          </a:p>
        </p:txBody>
      </p:sp>
    </p:spTree>
    <p:extLst>
      <p:ext uri="{BB962C8B-B14F-4D97-AF65-F5344CB8AC3E}">
        <p14:creationId xmlns:p14="http://schemas.microsoft.com/office/powerpoint/2010/main" val="279309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6545CF96-7EE3-4E82-80AA-8A05531E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094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r>
              <a:rPr lang="en-US" b="1" kern="12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ère</a:t>
            </a:r>
            <a:r>
              <a:rPr lang="en-US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Mission</a:t>
            </a:r>
          </a:p>
        </p:txBody>
      </p:sp>
      <p:sp>
        <p:nvSpPr>
          <p:cNvPr id="75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40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Formation en ligne - Excel 2016 - ESTC E-learning">
            <a:extLst>
              <a:ext uri="{FF2B5EF4-FFF2-40B4-BE49-F238E27FC236}">
                <a16:creationId xmlns:a16="http://schemas.microsoft.com/office/drawing/2014/main" id="{1DCD299A-C5B3-4D05-923A-C448A9291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2" r="1" b="6664"/>
          <a:stretch/>
        </p:blipFill>
        <p:spPr bwMode="auto">
          <a:xfrm>
            <a:off x="186002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2701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2" descr="Les entreprises à mission gagnent du terrain">
            <a:extLst>
              <a:ext uri="{FF2B5EF4-FFF2-40B4-BE49-F238E27FC236}">
                <a16:creationId xmlns:a16="http://schemas.microsoft.com/office/drawing/2014/main" id="{821C466D-4FCC-4338-8653-C218EDF7C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9001" b="-3"/>
          <a:stretch/>
        </p:blipFill>
        <p:spPr bwMode="auto">
          <a:xfrm>
            <a:off x="20" y="3076732"/>
            <a:ext cx="479265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238059" y="0"/>
                </a:moveTo>
                <a:cubicBezTo>
                  <a:pt x="3648934" y="0"/>
                  <a:pt x="4792674" y="1143740"/>
                  <a:pt x="4792674" y="2554615"/>
                </a:cubicBezTo>
                <a:cubicBezTo>
                  <a:pt x="4792674" y="2995514"/>
                  <a:pt x="4680980" y="3410325"/>
                  <a:pt x="4484346" y="3772297"/>
                </a:cubicBezTo>
                <a:lnTo>
                  <a:pt x="4478895" y="3781268"/>
                </a:lnTo>
                <a:lnTo>
                  <a:pt x="0" y="3781268"/>
                </a:lnTo>
                <a:lnTo>
                  <a:pt x="0" y="1323391"/>
                </a:lnTo>
                <a:lnTo>
                  <a:pt x="119732" y="1126306"/>
                </a:lnTo>
                <a:cubicBezTo>
                  <a:pt x="578815" y="446774"/>
                  <a:pt x="1356262" y="0"/>
                  <a:pt x="223805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08A175-668F-4A2D-9CCF-8D21954946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0509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Classification dématériel sur fichier Excel des PC Portable avec leurs Statut pour facilité la recheche par rapport aux armoire «  Inventaire PC portable »</a:t>
            </a:r>
          </a:p>
          <a:p>
            <a:endParaRPr lang="en-US" sz="1700">
              <a:solidFill>
                <a:srgbClr val="000000"/>
              </a:solidFill>
            </a:endParaRPr>
          </a:p>
          <a:p>
            <a:r>
              <a:rPr lang="en-US" sz="1700">
                <a:solidFill>
                  <a:srgbClr val="000000"/>
                </a:solidFill>
              </a:rPr>
              <a:t>Apprentissage de commande  sur Excel tel que « Ctrl + F »</a:t>
            </a:r>
          </a:p>
          <a:p>
            <a:endParaRPr lang="en-US" sz="1700">
              <a:solidFill>
                <a:srgbClr val="000000"/>
              </a:solidFill>
            </a:endParaRPr>
          </a:p>
          <a:p>
            <a:r>
              <a:rPr lang="en-US" sz="1700">
                <a:solidFill>
                  <a:srgbClr val="000000"/>
                </a:solidFill>
              </a:rPr>
              <a:t>Convertion d’un fichier CSV en Excel</a:t>
            </a:r>
          </a:p>
          <a:p>
            <a:endParaRPr lang="en-US" sz="1700">
              <a:solidFill>
                <a:srgbClr val="000000"/>
              </a:solidFill>
            </a:endParaRPr>
          </a:p>
          <a:p>
            <a:r>
              <a:rPr lang="en-US" sz="1700">
                <a:solidFill>
                  <a:srgbClr val="000000"/>
                </a:solidFill>
              </a:rPr>
              <a:t>Apprentissage de la Fonction « Recherche V »</a:t>
            </a:r>
          </a:p>
          <a:p>
            <a:endParaRPr lang="en-US" sz="1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es entreprises à mission gagnent du terrain">
            <a:extLst>
              <a:ext uri="{FF2B5EF4-FFF2-40B4-BE49-F238E27FC236}">
                <a16:creationId xmlns:a16="http://schemas.microsoft.com/office/drawing/2014/main" id="{D11EAFEE-89DA-4A47-A399-647B9EE4D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r="11519"/>
          <a:stretch/>
        </p:blipFill>
        <p:spPr bwMode="auto">
          <a:xfrm>
            <a:off x="2" y="2247533"/>
            <a:ext cx="5485419" cy="4610469"/>
          </a:xfrm>
          <a:custGeom>
            <a:avLst/>
            <a:gdLst/>
            <a:ahLst/>
            <a:cxnLst/>
            <a:rect l="l" t="t" r="r" b="b"/>
            <a:pathLst>
              <a:path w="5485419" h="4610469">
                <a:moveTo>
                  <a:pt x="2345076" y="0"/>
                </a:moveTo>
                <a:cubicBezTo>
                  <a:pt x="4079439" y="0"/>
                  <a:pt x="5485419" y="1405980"/>
                  <a:pt x="5485419" y="3140344"/>
                </a:cubicBezTo>
                <a:cubicBezTo>
                  <a:pt x="5485419" y="3573935"/>
                  <a:pt x="5397545" y="3987002"/>
                  <a:pt x="5238635" y="4362707"/>
                </a:cubicBezTo>
                <a:lnTo>
                  <a:pt x="5119282" y="4610469"/>
                </a:lnTo>
                <a:lnTo>
                  <a:pt x="0" y="4610469"/>
                </a:lnTo>
                <a:lnTo>
                  <a:pt x="0" y="1056789"/>
                </a:lnTo>
                <a:lnTo>
                  <a:pt x="124518" y="919786"/>
                </a:lnTo>
                <a:cubicBezTo>
                  <a:pt x="692808" y="351495"/>
                  <a:pt x="1477894" y="0"/>
                  <a:pt x="23450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ormation en ligne - Excel 2016 - ESTC E-learning">
            <a:extLst>
              <a:ext uri="{FF2B5EF4-FFF2-40B4-BE49-F238E27FC236}">
                <a16:creationId xmlns:a16="http://schemas.microsoft.com/office/drawing/2014/main" id="{F638B46F-2C8B-4D29-917A-0EDFEC918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7" r="-1" b="6557"/>
          <a:stretch/>
        </p:blipFill>
        <p:spPr bwMode="auto">
          <a:xfrm>
            <a:off x="1388811" y="1"/>
            <a:ext cx="4548867" cy="2614366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134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733759-7E78-41DD-8D63-E0154C71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326" y="2421682"/>
            <a:ext cx="5286665" cy="3639289"/>
          </a:xfrm>
        </p:spPr>
        <p:txBody>
          <a:bodyPr anchor="ctr">
            <a:norm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Effectuer l’inventaire des postes de travail pour BNP ERE, Cardif France à Nanterre</a:t>
            </a:r>
          </a:p>
          <a:p>
            <a:endParaRPr lang="fr-FR" sz="2000">
              <a:solidFill>
                <a:srgbClr val="000000"/>
              </a:solidFill>
            </a:endParaRPr>
          </a:p>
          <a:p>
            <a:r>
              <a:rPr lang="fr-FR" sz="2000">
                <a:solidFill>
                  <a:srgbClr val="000000"/>
                </a:solidFill>
              </a:rPr>
              <a:t>Même principe Fonction « Recherche V »</a:t>
            </a:r>
          </a:p>
          <a:p>
            <a:endParaRPr lang="fr-FR" sz="2000">
              <a:solidFill>
                <a:srgbClr val="000000"/>
              </a:solidFill>
            </a:endParaRPr>
          </a:p>
          <a:p>
            <a:endParaRPr lang="fr-FR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4AC145-CFF4-4512-BEE0-E5904A15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Opinion/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Ressentie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92F8CF-22D0-471B-8AE7-2C6461851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862" y="4637988"/>
            <a:ext cx="7630276" cy="462284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ctr">
              <a:buNone/>
            </a:pPr>
            <a:r>
              <a:rPr lang="en-US" dirty="0"/>
              <a:t>Long, </a:t>
            </a:r>
            <a:r>
              <a:rPr lang="en-US" dirty="0" err="1"/>
              <a:t>Répétitif</a:t>
            </a:r>
            <a:r>
              <a:rPr lang="en-US" dirty="0"/>
              <a:t>, Ordre</a:t>
            </a:r>
          </a:p>
        </p:txBody>
      </p:sp>
      <p:sp>
        <p:nvSpPr>
          <p:cNvPr id="2063" name="Oval 74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4" name="Oval 76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Thought Balloon">
            <a:extLst>
              <a:ext uri="{FF2B5EF4-FFF2-40B4-BE49-F238E27FC236}">
                <a16:creationId xmlns:a16="http://schemas.microsoft.com/office/drawing/2014/main" id="{1256B896-C0F8-4BF4-9474-A72DEAD8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603" y="1564753"/>
            <a:ext cx="1837266" cy="183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Oval 78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6" name="Oval 80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Thinking Face">
            <a:extLst>
              <a:ext uri="{FF2B5EF4-FFF2-40B4-BE49-F238E27FC236}">
                <a16:creationId xmlns:a16="http://schemas.microsoft.com/office/drawing/2014/main" id="{BAFF4ADD-C970-44F2-BE33-803EE847E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7028" y="1564075"/>
            <a:ext cx="1837944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Oval 82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8" name="Oval 84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Eyes on Apple iOS 14.5">
            <a:extLst>
              <a:ext uri="{FF2B5EF4-FFF2-40B4-BE49-F238E27FC236}">
                <a16:creationId xmlns:a16="http://schemas.microsoft.com/office/drawing/2014/main" id="{92703E0A-6AFC-464E-8CCE-A2796D722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1793" y="1564075"/>
            <a:ext cx="1837944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738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10A05691-F36F-44DD-904C-144D68CA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AF89F4-6628-40F1-BEFD-67A061F8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827" y="978408"/>
            <a:ext cx="4437509" cy="1106424"/>
          </a:xfrm>
        </p:spPr>
        <p:txBody>
          <a:bodyPr anchor="b">
            <a:normAutofit/>
          </a:bodyPr>
          <a:lstStyle/>
          <a:p>
            <a:r>
              <a:rPr lang="fr-F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3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Mission</a:t>
            </a:r>
            <a:endParaRPr lang="fr-FR" sz="3300" dirty="0"/>
          </a:p>
        </p:txBody>
      </p:sp>
      <p:pic>
        <p:nvPicPr>
          <p:cNvPr id="6152" name="Picture 8" descr="Orange (entreprise) — Wikipédia">
            <a:extLst>
              <a:ext uri="{FF2B5EF4-FFF2-40B4-BE49-F238E27FC236}">
                <a16:creationId xmlns:a16="http://schemas.microsoft.com/office/drawing/2014/main" id="{751B7804-4963-4162-A7AC-899D6A5E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708" y="585216"/>
            <a:ext cx="2333065" cy="23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pple Configurator 2 dans le Mac App Store">
            <a:extLst>
              <a:ext uri="{FF2B5EF4-FFF2-40B4-BE49-F238E27FC236}">
                <a16:creationId xmlns:a16="http://schemas.microsoft.com/office/drawing/2014/main" id="{FE55DA78-C66E-46B7-A1FF-610E9139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936" y="585216"/>
            <a:ext cx="2338915" cy="23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pple (France)">
            <a:extLst>
              <a:ext uri="{FF2B5EF4-FFF2-40B4-BE49-F238E27FC236}">
                <a16:creationId xmlns:a16="http://schemas.microsoft.com/office/drawing/2014/main" id="{7BE81226-3ECE-4202-9A7F-F18FA1E54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37" y="3189391"/>
            <a:ext cx="5567359" cy="29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A9CF0DD-5937-4172-BD2C-9579BD31D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284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CCA259-FB06-4E36-A32D-1EB4115B6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827" y="2359152"/>
            <a:ext cx="4437509" cy="3429000"/>
          </a:xfrm>
        </p:spPr>
        <p:txBody>
          <a:bodyPr>
            <a:normAutofit/>
          </a:bodyPr>
          <a:lstStyle/>
          <a:p>
            <a:r>
              <a:rPr lang="fr-FR" sz="1900"/>
              <a:t>Reinitialisation de plusieurs anciens Iphone « 5s, 6s, 7, 8, SE 2016- 2020 » sur un MAC grâce aux logiciel « AppleConfigurator 2 » a redonner à Orange</a:t>
            </a:r>
          </a:p>
          <a:p>
            <a:endParaRPr lang="fr-FR" sz="1900"/>
          </a:p>
          <a:p>
            <a:r>
              <a:rPr lang="fr-FR" sz="1900"/>
              <a:t>En cas de verrouillage procéder simultanément en appuyant aux bouton HOME + POWER pour activé le Mode Sans Echec</a:t>
            </a:r>
          </a:p>
          <a:p>
            <a:endParaRPr lang="fr-FR" sz="1900"/>
          </a:p>
          <a:p>
            <a:endParaRPr lang="fr-FR" sz="1900"/>
          </a:p>
          <a:p>
            <a:endParaRPr lang="fr-FR" sz="1900"/>
          </a:p>
        </p:txBody>
      </p:sp>
    </p:spTree>
    <p:extLst>
      <p:ext uri="{BB962C8B-B14F-4D97-AF65-F5344CB8AC3E}">
        <p14:creationId xmlns:p14="http://schemas.microsoft.com/office/powerpoint/2010/main" val="3913454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4AC145-CFF4-4512-BEE0-E5904A15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Opinion/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Ressentie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92F8CF-22D0-471B-8AE7-2C6461851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862" y="4637988"/>
            <a:ext cx="7630276" cy="462284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ctr">
              <a:buNone/>
            </a:pPr>
            <a:r>
              <a:rPr lang="en-US" dirty="0" err="1"/>
              <a:t>Intéressant</a:t>
            </a:r>
            <a:r>
              <a:rPr lang="en-US" dirty="0"/>
              <a:t>, </a:t>
            </a:r>
            <a:r>
              <a:rPr lang="en-US" dirty="0" err="1"/>
              <a:t>Découverte</a:t>
            </a:r>
            <a:r>
              <a:rPr lang="en-US" dirty="0"/>
              <a:t>, </a:t>
            </a:r>
          </a:p>
        </p:txBody>
      </p:sp>
      <p:sp>
        <p:nvSpPr>
          <p:cNvPr id="2063" name="Oval 74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4" name="Oval 76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Thought Balloon">
            <a:extLst>
              <a:ext uri="{FF2B5EF4-FFF2-40B4-BE49-F238E27FC236}">
                <a16:creationId xmlns:a16="http://schemas.microsoft.com/office/drawing/2014/main" id="{1256B896-C0F8-4BF4-9474-A72DEAD8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603" y="1564753"/>
            <a:ext cx="1837266" cy="183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Oval 78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6" name="Oval 80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Thinking Face">
            <a:extLst>
              <a:ext uri="{FF2B5EF4-FFF2-40B4-BE49-F238E27FC236}">
                <a16:creationId xmlns:a16="http://schemas.microsoft.com/office/drawing/2014/main" id="{BAFF4ADD-C970-44F2-BE33-803EE847E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7028" y="1564075"/>
            <a:ext cx="1837944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Oval 82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8" name="Oval 84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Eyes on Apple iOS 14.5">
            <a:extLst>
              <a:ext uri="{FF2B5EF4-FFF2-40B4-BE49-F238E27FC236}">
                <a16:creationId xmlns:a16="http://schemas.microsoft.com/office/drawing/2014/main" id="{92703E0A-6AFC-464E-8CCE-A2796D722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1793" y="1564075"/>
            <a:ext cx="1837944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2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B55B23A-B9FE-42C4-BA19-16806440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1" y="633046"/>
            <a:ext cx="3863749" cy="1314996"/>
          </a:xfrm>
        </p:spPr>
        <p:txBody>
          <a:bodyPr anchor="b">
            <a:normAutofit/>
          </a:bodyPr>
          <a:lstStyle/>
          <a:p>
            <a:r>
              <a:rPr lang="fr-FR" b="1" u="sng" dirty="0">
                <a:solidFill>
                  <a:srgbClr val="FFFF00"/>
                </a:solidFill>
              </a:rPr>
              <a:t>Sommaire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FBA8F0A-DFF4-46FA-A01D-F9585A6D8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1" y="2125737"/>
            <a:ext cx="3863749" cy="4044463"/>
          </a:xfrm>
        </p:spPr>
        <p:txBody>
          <a:bodyPr>
            <a:normAutofit fontScale="47500" lnSpcReduction="20000"/>
          </a:bodyPr>
          <a:lstStyle/>
          <a:p>
            <a:r>
              <a:rPr lang="fr-FR" dirty="0">
                <a:solidFill>
                  <a:schemeClr val="bg1"/>
                </a:solidFill>
              </a:rPr>
              <a:t>Présentation de l’</a:t>
            </a:r>
            <a:r>
              <a:rPr lang="fr-FR" dirty="0">
                <a:solidFill>
                  <a:srgbClr val="00B050"/>
                </a:solidFill>
              </a:rPr>
              <a:t>Entreprise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rgbClr val="0070C0"/>
                </a:solidFill>
              </a:rPr>
              <a:t>Protocol Sanitaire </a:t>
            </a:r>
            <a:r>
              <a:rPr lang="fr-FR" dirty="0">
                <a:solidFill>
                  <a:schemeClr val="bg1"/>
                </a:solidFill>
              </a:rPr>
              <a:t>en </a:t>
            </a:r>
            <a:r>
              <a:rPr lang="fr-FR" dirty="0">
                <a:solidFill>
                  <a:srgbClr val="00B050"/>
                </a:solidFill>
              </a:rPr>
              <a:t>Entreprise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Métier </a:t>
            </a:r>
            <a:r>
              <a:rPr lang="en-US" dirty="0" err="1">
                <a:solidFill>
                  <a:schemeClr val="bg1"/>
                </a:solidFill>
              </a:rPr>
              <a:t>évolutif</a:t>
            </a:r>
            <a:r>
              <a:rPr lang="en-US" dirty="0">
                <a:solidFill>
                  <a:schemeClr val="bg1"/>
                </a:solidFill>
              </a:rPr>
              <a:t> /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Organisation</a:t>
            </a:r>
            <a:r>
              <a:rPr lang="en-US" sz="2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/ Service</a:t>
            </a:r>
          </a:p>
          <a:p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Travail / Mission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Opinion/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Ressentie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>
                <a:solidFill>
                  <a:schemeClr val="accent2"/>
                </a:solidFill>
              </a:rPr>
              <a:t>Observation / Avis</a:t>
            </a:r>
          </a:p>
          <a:p>
            <a:endParaRPr lang="fr-FR" sz="2800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 en Entreprise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9463AC4-F96D-4507-9EE0-A831B7910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2" descr="Présentation de l'entreprise – Isolvert">
            <a:extLst>
              <a:ext uri="{FF2B5EF4-FFF2-40B4-BE49-F238E27FC236}">
                <a16:creationId xmlns:a16="http://schemas.microsoft.com/office/drawing/2014/main" id="{F5FDFB99-764B-4C5D-87C4-4EBD64F13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6423487" y="929609"/>
            <a:ext cx="2518114" cy="2518114"/>
          </a:xfrm>
          <a:custGeom>
            <a:avLst/>
            <a:gdLst/>
            <a:ahLst/>
            <a:cxnLst/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64E16FBB-3256-459A-A6A8-D29A44A05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0" r="5710"/>
          <a:stretch/>
        </p:blipFill>
        <p:spPr>
          <a:xfrm>
            <a:off x="9090426" y="86636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C3ABE8C-1C72-4141-BADF-DD6811764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9346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" name="Picture 4" descr="Technicien(e) Support Informatique N2 (H/F) - keltis - keltis">
            <a:extLst>
              <a:ext uri="{FF2B5EF4-FFF2-40B4-BE49-F238E27FC236}">
                <a16:creationId xmlns:a16="http://schemas.microsoft.com/office/drawing/2014/main" id="{6DDBFF7D-DDCC-40A0-A05B-EC42B729A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519" b="-3"/>
          <a:stretch/>
        </p:blipFill>
        <p:spPr bwMode="auto">
          <a:xfrm>
            <a:off x="7682545" y="3175909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0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40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0F588C-ADDF-4FA5-A517-86CD19C4E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79" y="3160042"/>
            <a:ext cx="6003980" cy="1325563"/>
          </a:xfrm>
        </p:spPr>
        <p:txBody>
          <a:bodyPr anchor="b">
            <a:normAutofit/>
          </a:bodyPr>
          <a:lstStyle/>
          <a:p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 Mission</a:t>
            </a:r>
          </a:p>
        </p:txBody>
      </p:sp>
      <p:pic>
        <p:nvPicPr>
          <p:cNvPr id="4" name="Picture 4" descr="Couloirs d'entreprise. C1744 | Mires Paris">
            <a:extLst>
              <a:ext uri="{FF2B5EF4-FFF2-40B4-BE49-F238E27FC236}">
                <a16:creationId xmlns:a16="http://schemas.microsoft.com/office/drawing/2014/main" id="{8C96DD32-0C5A-4A8D-8B32-16A136DCB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5" r="-1" b="-1"/>
          <a:stretch/>
        </p:blipFill>
        <p:spPr bwMode="auto"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29A31A-B521-49E4-ABC8-3120684FD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844" y="5021831"/>
            <a:ext cx="6946955" cy="1299943"/>
          </a:xfrm>
        </p:spPr>
        <p:txBody>
          <a:bodyPr>
            <a:normAutofit/>
          </a:bodyPr>
          <a:lstStyle/>
          <a:p>
            <a:r>
              <a:rPr lang="fr-FR" sz="2000" dirty="0"/>
              <a:t>Effectuer une tourné dans tout le bâtiments pour faire la vérification de toutes les imprimantes </a:t>
            </a:r>
            <a:r>
              <a:rPr lang="fr-FR" sz="2000" dirty="0" err="1"/>
              <a:t>Lexmarks</a:t>
            </a:r>
            <a:r>
              <a:rPr lang="fr-FR" sz="2000" dirty="0"/>
              <a:t> du RDC au 5</a:t>
            </a:r>
            <a:r>
              <a:rPr lang="fr-FR" sz="2000" baseline="30000" dirty="0"/>
              <a:t>ème</a:t>
            </a:r>
            <a:r>
              <a:rPr lang="fr-FR" sz="2000" dirty="0"/>
              <a:t> étage</a:t>
            </a:r>
          </a:p>
        </p:txBody>
      </p:sp>
      <p:pic>
        <p:nvPicPr>
          <p:cNvPr id="5" name="Picture 6" descr="Un ascenseur, comment ça marche ? Gros plan sur les boutons - Le laps | TK  Elevator">
            <a:extLst>
              <a:ext uri="{FF2B5EF4-FFF2-40B4-BE49-F238E27FC236}">
                <a16:creationId xmlns:a16="http://schemas.microsoft.com/office/drawing/2014/main" id="{BC21D30B-E1AE-484D-B938-47C74DB77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5" r="9902" b="2"/>
          <a:stretch/>
        </p:blipFill>
        <p:spPr bwMode="auto"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xmark MC3224adwe : prix, test, avis et actualités - Les Numériques">
            <a:extLst>
              <a:ext uri="{FF2B5EF4-FFF2-40B4-BE49-F238E27FC236}">
                <a16:creationId xmlns:a16="http://schemas.microsoft.com/office/drawing/2014/main" id="{7C16FABF-CE4C-4385-8BF2-9C6EFA223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 r="10755" b="-1"/>
          <a:stretch/>
        </p:blipFill>
        <p:spPr bwMode="auto"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86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4AC145-CFF4-4512-BEE0-E5904A15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 /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Ressentie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92F8CF-22D0-471B-8AE7-2C6461851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862" y="4637988"/>
            <a:ext cx="7630276" cy="462284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ctr">
              <a:buNone/>
            </a:pPr>
            <a:r>
              <a:rPr lang="en-US" dirty="0" err="1"/>
              <a:t>Découverte</a:t>
            </a:r>
            <a:r>
              <a:rPr lang="en-US" dirty="0"/>
              <a:t>, COVID, </a:t>
            </a:r>
            <a:r>
              <a:rPr lang="en-US" dirty="0" err="1"/>
              <a:t>Télétravail</a:t>
            </a:r>
            <a:endParaRPr lang="en-US" dirty="0"/>
          </a:p>
        </p:txBody>
      </p:sp>
      <p:sp>
        <p:nvSpPr>
          <p:cNvPr id="2063" name="Oval 74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4" name="Oval 76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Thought Balloon">
            <a:extLst>
              <a:ext uri="{FF2B5EF4-FFF2-40B4-BE49-F238E27FC236}">
                <a16:creationId xmlns:a16="http://schemas.microsoft.com/office/drawing/2014/main" id="{1256B896-C0F8-4BF4-9474-A72DEAD8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603" y="1564753"/>
            <a:ext cx="1837266" cy="183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Oval 78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6" name="Oval 80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Thinking Face">
            <a:extLst>
              <a:ext uri="{FF2B5EF4-FFF2-40B4-BE49-F238E27FC236}">
                <a16:creationId xmlns:a16="http://schemas.microsoft.com/office/drawing/2014/main" id="{BAFF4ADD-C970-44F2-BE33-803EE847E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7028" y="1564075"/>
            <a:ext cx="1837944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Oval 82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8" name="Oval 84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Eyes on Apple iOS 14.5">
            <a:extLst>
              <a:ext uri="{FF2B5EF4-FFF2-40B4-BE49-F238E27FC236}">
                <a16:creationId xmlns:a16="http://schemas.microsoft.com/office/drawing/2014/main" id="{92703E0A-6AFC-464E-8CCE-A2796D722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1793" y="1564075"/>
            <a:ext cx="1837944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611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A016CB47-C4D4-4332-9ED0-DBB916252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272AB8-96E3-4697-B17A-6249AFF4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3930305"/>
            <a:ext cx="3861960" cy="2437244"/>
          </a:xfrm>
        </p:spPr>
        <p:txBody>
          <a:bodyPr anchor="ctr">
            <a:normAutofit/>
          </a:bodyPr>
          <a:lstStyle/>
          <a:p>
            <a:r>
              <a:rPr lang="fr-FR" sz="3600" dirty="0"/>
              <a:t>Observation / Avis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8261CA5-45E7-4BA2-BCC9-7A9B3013D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539202"/>
            <a:ext cx="3335789" cy="250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vid : le télétravail restera la norme jusqu'au 9 juin | Les Echos">
            <a:extLst>
              <a:ext uri="{FF2B5EF4-FFF2-40B4-BE49-F238E27FC236}">
                <a16:creationId xmlns:a16="http://schemas.microsoft.com/office/drawing/2014/main" id="{E296506D-F75C-467A-BFE1-20843ABB3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6396" y="851604"/>
            <a:ext cx="3336953" cy="187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onopole ou monopoles : définition et exemples - Major-Prépa">
            <a:extLst>
              <a:ext uri="{FF2B5EF4-FFF2-40B4-BE49-F238E27FC236}">
                <a16:creationId xmlns:a16="http://schemas.microsoft.com/office/drawing/2014/main" id="{37079531-F4EA-4513-BED3-FE9286855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r="-3" b="7532"/>
          <a:stretch/>
        </p:blipFill>
        <p:spPr bwMode="auto">
          <a:xfrm>
            <a:off x="8095756" y="1168395"/>
            <a:ext cx="3336953" cy="124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942C2-5695-4A29-A5D3-C8F15AD1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3930305"/>
            <a:ext cx="6586915" cy="2437244"/>
          </a:xfrm>
        </p:spPr>
        <p:txBody>
          <a:bodyPr anchor="ctr">
            <a:normAutofit/>
          </a:bodyPr>
          <a:lstStyle/>
          <a:p>
            <a:r>
              <a:rPr lang="fr-FR" sz="2000"/>
              <a:t> Période de transition historique pendant cette crise</a:t>
            </a:r>
          </a:p>
          <a:p>
            <a:endParaRPr lang="fr-FR" sz="2000"/>
          </a:p>
          <a:p>
            <a:r>
              <a:rPr lang="fr-FR" sz="2000"/>
              <a:t> Monopole Google, Amazone, Apple, Alibaba</a:t>
            </a:r>
          </a:p>
          <a:p>
            <a:endParaRPr lang="fr-FR" sz="2000"/>
          </a:p>
          <a:p>
            <a:r>
              <a:rPr lang="fr-FR" sz="2000"/>
              <a:t> Puissance économique</a:t>
            </a:r>
          </a:p>
          <a:p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485131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869A1434-DDCC-4F71-A93C-DFF845D6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 en Entreprise</a:t>
            </a:r>
          </a:p>
        </p:txBody>
      </p:sp>
      <p:graphicFrame>
        <p:nvGraphicFramePr>
          <p:cNvPr id="30" name="Espace réservé du contenu 4">
            <a:extLst>
              <a:ext uri="{FF2B5EF4-FFF2-40B4-BE49-F238E27FC236}">
                <a16:creationId xmlns:a16="http://schemas.microsoft.com/office/drawing/2014/main" id="{ADC127E5-4480-4D77-BD66-C8BA25C09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705529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97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5F95CC-CBF7-49F4-81B7-EA3C8790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536733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Présentation</a:t>
            </a:r>
            <a:r>
              <a:rPr lang="en-US" sz="5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5000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l’</a:t>
            </a:r>
            <a:r>
              <a:rPr lang="en-US" sz="5000" kern="1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Entreprise</a:t>
            </a:r>
            <a:endParaRPr lang="en-US" sz="500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résentation de l'entreprise – Isolvert">
            <a:extLst>
              <a:ext uri="{FF2B5EF4-FFF2-40B4-BE49-F238E27FC236}">
                <a16:creationId xmlns:a16="http://schemas.microsoft.com/office/drawing/2014/main" id="{EE363973-0376-4292-A1EC-41B02D590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6467" y="1056303"/>
            <a:ext cx="4640737" cy="464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1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4AD96FA-9FD6-4E71-8C28-930EBB6B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72" y="898596"/>
            <a:ext cx="5712824" cy="1325563"/>
          </a:xfrm>
        </p:spPr>
        <p:txBody>
          <a:bodyPr>
            <a:normAutofit/>
          </a:bodyPr>
          <a:lstStyle/>
          <a:p>
            <a:r>
              <a:rPr lang="fr-FR" dirty="0"/>
              <a:t>Présentation de l’</a:t>
            </a:r>
            <a:r>
              <a:rPr lang="fr-FR" dirty="0">
                <a:solidFill>
                  <a:srgbClr val="00B050"/>
                </a:solidFill>
              </a:rPr>
              <a:t>Entreprise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A1E49B3-B573-4EC3-9E71-48C4F08A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Autofit/>
          </a:bodyPr>
          <a:lstStyle/>
          <a:p>
            <a:pPr>
              <a:buFontTx/>
              <a:buChar char="-"/>
            </a:pPr>
            <a:r>
              <a:rPr lang="fr-FR" sz="2400" dirty="0">
                <a:latin typeface="arial" panose="020B0604020202020204" pitchFamily="34" charset="0"/>
              </a:rPr>
              <a:t>B</a:t>
            </a:r>
            <a:r>
              <a:rPr lang="fr-FR" sz="2400" b="0" i="0" dirty="0">
                <a:effectLst/>
                <a:latin typeface="arial" panose="020B0604020202020204" pitchFamily="34" charset="0"/>
              </a:rPr>
              <a:t>anque française</a:t>
            </a:r>
          </a:p>
          <a:p>
            <a:pPr>
              <a:buFontTx/>
              <a:buChar char="-"/>
            </a:pPr>
            <a:endParaRPr lang="fr-FR" sz="24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400" b="0" i="0" dirty="0">
                <a:effectLst/>
                <a:latin typeface="arial" panose="020B0604020202020204" pitchFamily="34" charset="0"/>
              </a:rPr>
              <a:t>10ᵉ groupe bancaire international / 71 pays</a:t>
            </a:r>
          </a:p>
          <a:p>
            <a:pPr>
              <a:buFontTx/>
              <a:buChar char="-"/>
            </a:pPr>
            <a:endParaRPr lang="fr-FR" sz="24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400" dirty="0">
                <a:latin typeface="arial" panose="020B0604020202020204" pitchFamily="34" charset="0"/>
              </a:rPr>
              <a:t>Siège Paris</a:t>
            </a: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400" b="0" i="0" dirty="0">
                <a:effectLst/>
                <a:latin typeface="arial" panose="020B0604020202020204" pitchFamily="34" charset="0"/>
              </a:rPr>
              <a:t>198 816 employés (en mars 2020)</a:t>
            </a:r>
          </a:p>
          <a:p>
            <a:pPr>
              <a:buFontTx/>
              <a:buChar char="-"/>
            </a:pPr>
            <a:endParaRPr lang="fr-FR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6" name="Picture 6" descr="La tour Eiffel - Office de tourisme Paris">
            <a:extLst>
              <a:ext uri="{FF2B5EF4-FFF2-40B4-BE49-F238E27FC236}">
                <a16:creationId xmlns:a16="http://schemas.microsoft.com/office/drawing/2014/main" id="{D729A832-1C6F-4E45-ACE8-8543FF8BA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r="15847" b="2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NP Paribas logo : histoire, signification et évolution, symbole">
            <a:extLst>
              <a:ext uri="{FF2B5EF4-FFF2-40B4-BE49-F238E27FC236}">
                <a16:creationId xmlns:a16="http://schemas.microsoft.com/office/drawing/2014/main" id="{A660D933-A01A-43A9-9506-27E18612A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r="22687" b="-2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 descr="Classement au 17/10/2020 - Comité Départemental -Site officiel- Haute Corse">
            <a:extLst>
              <a:ext uri="{FF2B5EF4-FFF2-40B4-BE49-F238E27FC236}">
                <a16:creationId xmlns:a16="http://schemas.microsoft.com/office/drawing/2014/main" id="{5F0CF028-9580-4764-BF5A-785246A64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r="12568" b="-1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64F79E-D662-470B-9AFF-B49CF9A833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0086" r="-1" b="20087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B484575-ED57-44E7-BF1D-E638BEBAF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81" r="-1" b="27530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37A4D5A-1DC0-4BBC-89E0-1D0830D35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Protocol Sanitaire </a:t>
            </a:r>
            <a:r>
              <a:rPr lang="en-US" sz="5000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</a:t>
            </a:r>
            <a:r>
              <a:rPr lang="en-US" sz="5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Entreprise</a:t>
            </a:r>
            <a:r>
              <a:rPr lang="en-US" sz="5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81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138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1" name="Rectangle 140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5" y="318582"/>
            <a:ext cx="455676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9FF224-9574-4D88-ACCD-60CA2EB00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6" y="637523"/>
            <a:ext cx="3941121" cy="1386733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Protocol Sanitaire </a:t>
            </a:r>
            <a:r>
              <a:rPr lang="fr-FR" sz="3600" dirty="0">
                <a:solidFill>
                  <a:srgbClr val="FFFFFF"/>
                </a:solidFill>
              </a:rPr>
              <a:t>en </a:t>
            </a:r>
            <a:r>
              <a:rPr lang="fr-FR" sz="3600" dirty="0">
                <a:solidFill>
                  <a:srgbClr val="00B050"/>
                </a:solidFill>
              </a:rPr>
              <a:t>Entreprise</a:t>
            </a:r>
            <a:r>
              <a:rPr lang="fr-FR" sz="36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074" name="Picture 2" descr="COVID-19 : pourquoi la distanciation sociale et la quarantaine sont  primordiales">
            <a:extLst>
              <a:ext uri="{FF2B5EF4-FFF2-40B4-BE49-F238E27FC236}">
                <a16:creationId xmlns:a16="http://schemas.microsoft.com/office/drawing/2014/main" id="{67C5EBD7-1260-41A8-85CE-5BED7429F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9736" y="324472"/>
            <a:ext cx="3652742" cy="17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BEBD002-056C-4FEB-AC30-013CB172C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866" y="333327"/>
            <a:ext cx="1566444" cy="188216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B4E98D8-38BA-4C1E-AE90-3AF515E21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72" y="3014680"/>
            <a:ext cx="4114800" cy="3142621"/>
          </a:xfrm>
          <a:prstGeom prst="rect">
            <a:avLst/>
          </a:prstGeom>
        </p:spPr>
      </p:pic>
      <p:sp>
        <p:nvSpPr>
          <p:cNvPr id="3082" name="Rectangle 142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650" y="2429124"/>
            <a:ext cx="4561251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2DCF2A-5ECD-4CD1-86B2-A77E1FF0E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159" y="2758930"/>
            <a:ext cx="3944010" cy="3455091"/>
          </a:xfrm>
        </p:spPr>
        <p:txBody>
          <a:bodyPr anchor="ctr">
            <a:noAutofit/>
          </a:bodyPr>
          <a:lstStyle/>
          <a:p>
            <a:pPr>
              <a:buFontTx/>
              <a:buChar char="-"/>
            </a:pPr>
            <a:r>
              <a:rPr lang="fr-FR" sz="1400" dirty="0">
                <a:solidFill>
                  <a:srgbClr val="FFFFFF"/>
                </a:solidFill>
              </a:rPr>
              <a:t>Distanciation Social </a:t>
            </a:r>
            <a:r>
              <a:rPr lang="fr-FR" sz="1400" dirty="0" err="1">
                <a:solidFill>
                  <a:srgbClr val="FFFFFF"/>
                </a:solidFill>
              </a:rPr>
              <a:t>primodiale</a:t>
            </a:r>
            <a:endParaRPr lang="fr-FR" sz="14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fr-FR" sz="14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fr-FR" sz="1400" dirty="0">
                <a:solidFill>
                  <a:srgbClr val="FFFFFF"/>
                </a:solidFill>
              </a:rPr>
              <a:t>Remplacement du savon par savon bactéricide</a:t>
            </a:r>
          </a:p>
          <a:p>
            <a:pPr marL="0" indent="0">
              <a:buNone/>
            </a:pPr>
            <a:endParaRPr lang="fr-FR" sz="14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fr-FR" sz="1400" dirty="0">
                <a:solidFill>
                  <a:srgbClr val="FFFFFF"/>
                </a:solidFill>
              </a:rPr>
              <a:t>Nettoyage des locaux</a:t>
            </a:r>
          </a:p>
          <a:p>
            <a:pPr>
              <a:buFontTx/>
              <a:buChar char="-"/>
            </a:pPr>
            <a:endParaRPr lang="fr-FR" sz="14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fr-FR" sz="1400" dirty="0">
                <a:solidFill>
                  <a:srgbClr val="FFFFFF"/>
                </a:solidFill>
              </a:rPr>
              <a:t>Distributeurs de solutions hydroalcooliques</a:t>
            </a:r>
          </a:p>
          <a:p>
            <a:pPr>
              <a:buFontTx/>
              <a:buChar char="-"/>
            </a:pPr>
            <a:endParaRPr lang="fr-FR" sz="14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fr-FR" sz="1400" dirty="0">
                <a:solidFill>
                  <a:srgbClr val="FFFFFF"/>
                </a:solidFill>
              </a:rPr>
              <a:t>Mise en place de distributeur de serviettes en papier</a:t>
            </a:r>
          </a:p>
          <a:p>
            <a:pPr>
              <a:buFontTx/>
              <a:buChar char="-"/>
            </a:pPr>
            <a:endParaRPr lang="fr-FR" sz="14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fr-FR" sz="1400" dirty="0">
                <a:solidFill>
                  <a:srgbClr val="FFFFFF"/>
                </a:solidFill>
              </a:rPr>
              <a:t>Aucune désinfection nécessaire pour les lieux non fréquentés depuis 5 jours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677AC69-21F2-4D00-8AC7-3D4920218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840" y="2539428"/>
            <a:ext cx="1602501" cy="182154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4FF0D96-2258-48B8-9010-CEF486650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4910" y="4682710"/>
            <a:ext cx="1602358" cy="18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21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FF224-9574-4D88-ACCD-60CA2EB00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746933"/>
            <a:ext cx="4668257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Protocol Sanitaire </a:t>
            </a:r>
            <a:r>
              <a:rPr lang="fr-FR" dirty="0"/>
              <a:t>en </a:t>
            </a:r>
            <a:r>
              <a:rPr lang="fr-FR" dirty="0">
                <a:solidFill>
                  <a:srgbClr val="00B050"/>
                </a:solidFill>
              </a:rPr>
              <a:t>Entreprise 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4" name="Picture 8" descr="Bouteille, désinfectant, style, ligne, produit, main, utilisation,  pulvérisation. Bouteille, vecteur, désinfectant, style, | CanStock">
            <a:extLst>
              <a:ext uri="{FF2B5EF4-FFF2-40B4-BE49-F238E27FC236}">
                <a16:creationId xmlns:a16="http://schemas.microsoft.com/office/drawing/2014/main" id="{6E734654-4C69-4350-8A5F-2B325DECC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au stagnante : comment déboucher des canalisations complètement bouchées ?  – Centre d'aide Mamawax">
            <a:extLst>
              <a:ext uri="{FF2B5EF4-FFF2-40B4-BE49-F238E27FC236}">
                <a16:creationId xmlns:a16="http://schemas.microsoft.com/office/drawing/2014/main" id="{E27DD8BD-7F31-4685-8C8B-AF7F56A61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7" r="27110" b="-2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F78DBB5-026A-4BB6-8B11-3CD21AE42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 r="19202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2DCF2A-5ECD-4CD1-86B2-A77E1FF0E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340016"/>
            <a:ext cx="4668256" cy="3181684"/>
          </a:xfrm>
        </p:spPr>
        <p:txBody>
          <a:bodyPr anchor="t">
            <a:noAutofit/>
          </a:bodyPr>
          <a:lstStyle/>
          <a:p>
            <a:pPr>
              <a:buFontTx/>
              <a:buChar char="-"/>
            </a:pPr>
            <a:r>
              <a:rPr lang="fr-FR" sz="1600" dirty="0"/>
              <a:t>Aération des locaux</a:t>
            </a:r>
          </a:p>
          <a:p>
            <a:pPr>
              <a:buFontTx/>
              <a:buChar char="-"/>
            </a:pPr>
            <a:endParaRPr lang="fr-FR" sz="1600" dirty="0"/>
          </a:p>
          <a:p>
            <a:pPr>
              <a:buFontTx/>
              <a:buChar char="-"/>
            </a:pPr>
            <a:r>
              <a:rPr lang="fr-FR" sz="1600" dirty="0"/>
              <a:t>Laisser couler l’eau qui a stagné dans les canalisations</a:t>
            </a:r>
          </a:p>
          <a:p>
            <a:pPr>
              <a:buFontTx/>
              <a:buChar char="-"/>
            </a:pPr>
            <a:endParaRPr lang="fr-FR" sz="1600" dirty="0"/>
          </a:p>
          <a:p>
            <a:pPr>
              <a:buFontTx/>
              <a:buChar char="-"/>
            </a:pPr>
            <a:r>
              <a:rPr lang="fr-FR" sz="1600" dirty="0"/>
              <a:t>Pour les lieux fréquentés dans les 5 derniers jours, prévoir un nettoyage habituel avec un produit désinfectant</a:t>
            </a:r>
          </a:p>
          <a:p>
            <a:pPr>
              <a:buFontTx/>
              <a:buChar char="-"/>
            </a:pPr>
            <a:endParaRPr lang="fr-FR" sz="1600" dirty="0"/>
          </a:p>
          <a:p>
            <a:pPr>
              <a:buFontTx/>
              <a:buChar char="-"/>
            </a:pPr>
            <a:r>
              <a:rPr lang="fr-FR" sz="1600" dirty="0"/>
              <a:t>Masque a changer 2 fois par jour «  Matin, Après-Midi »</a:t>
            </a:r>
          </a:p>
          <a:p>
            <a:pPr>
              <a:buFontTx/>
              <a:buChar char="-"/>
            </a:pPr>
            <a:endParaRPr lang="fr-FR" sz="1600" dirty="0"/>
          </a:p>
          <a:p>
            <a:pPr>
              <a:buFontTx/>
              <a:buChar char="-"/>
            </a:pPr>
            <a:r>
              <a:rPr lang="fr-FR" sz="1600" dirty="0"/>
              <a:t>Une Femme de Ménage passe régulièrement pour </a:t>
            </a:r>
            <a:r>
              <a:rPr lang="fr-FR" sz="1600" dirty="0" err="1"/>
              <a:t>désincfecté</a:t>
            </a:r>
            <a:r>
              <a:rPr lang="fr-FR" sz="1600" dirty="0"/>
              <a:t> les bureaux</a:t>
            </a:r>
          </a:p>
        </p:txBody>
      </p:sp>
    </p:spTree>
    <p:extLst>
      <p:ext uri="{BB962C8B-B14F-4D97-AF65-F5344CB8AC3E}">
        <p14:creationId xmlns:p14="http://schemas.microsoft.com/office/powerpoint/2010/main" val="2589997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38DB6C-C2A2-440C-846E-97780C85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Métier </a:t>
            </a:r>
            <a:r>
              <a:rPr lang="en-US" sz="5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évolutif</a:t>
            </a: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Structure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evenez technicien d'assistance en informatique : GRETA Auvergne">
            <a:extLst>
              <a:ext uri="{FF2B5EF4-FFF2-40B4-BE49-F238E27FC236}">
                <a16:creationId xmlns:a16="http://schemas.microsoft.com/office/drawing/2014/main" id="{01B4991B-F781-41AC-A84C-887003CB652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r="11623"/>
          <a:stretch/>
        </p:blipFill>
        <p:spPr bwMode="auto">
          <a:xfrm>
            <a:off x="1068424" y="2426818"/>
            <a:ext cx="398220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Technicien(e) Support Informatique N2 (H/F) - keltis - keltis">
            <a:extLst>
              <a:ext uri="{FF2B5EF4-FFF2-40B4-BE49-F238E27FC236}">
                <a16:creationId xmlns:a16="http://schemas.microsoft.com/office/drawing/2014/main" id="{BD9CF108-8B93-4D7D-B5DB-7A9EF73A9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611544"/>
            <a:ext cx="5455917" cy="36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5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1FB81D-EDFB-4CF5-87A0-D278B83A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278" y="292656"/>
            <a:ext cx="3863749" cy="4044463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8h - 16H / 9h – 17H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Technicien Informatique « Niveau Matériel »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BNP Paribas Asset Management «  14 rue bergère 75009 paris »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 BAC +2 BTS/DUT Formation informatique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 Kiosk IT « création de base service »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Collaboration avec HP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Employé sous-traitant 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9463AC4-F96D-4507-9EE0-A831B7910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7174" name="Picture 6" descr="RS&amp;DE, CDAEd'Astous Groupe Conseil inc.">
            <a:extLst>
              <a:ext uri="{FF2B5EF4-FFF2-40B4-BE49-F238E27FC236}">
                <a16:creationId xmlns:a16="http://schemas.microsoft.com/office/drawing/2014/main" id="{847CFE5E-6836-4DD9-858D-37035DFC6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 bwMode="auto">
          <a:xfrm>
            <a:off x="6423487" y="929609"/>
            <a:ext cx="2518114" cy="2518114"/>
          </a:xfrm>
          <a:custGeom>
            <a:avLst/>
            <a:gdLst/>
            <a:ahLst/>
            <a:cxnLst/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ewlett-Packard — Wikipédia">
            <a:extLst>
              <a:ext uri="{FF2B5EF4-FFF2-40B4-BE49-F238E27FC236}">
                <a16:creationId xmlns:a16="http://schemas.microsoft.com/office/drawing/2014/main" id="{41C8182E-9551-4237-86EB-15608D174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9090426" y="86636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FC3ABE8C-1C72-4141-BADF-DD6811764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9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9346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172" name="Picture 4" descr="BAC+2 Web Designer (Graphisme &amp; Web) | Poitiers">
            <a:extLst>
              <a:ext uri="{FF2B5EF4-FFF2-40B4-BE49-F238E27FC236}">
                <a16:creationId xmlns:a16="http://schemas.microsoft.com/office/drawing/2014/main" id="{12D4B854-D929-4A3A-8691-AC29DCA23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7682545" y="3175909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660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734</Words>
  <Application>Microsoft Office PowerPoint</Application>
  <PresentationFormat>Grand écran</PresentationFormat>
  <Paragraphs>126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Thème Office</vt:lpstr>
      <vt:lpstr>STAGE INFORMATIQUE 2021 / BNP PARIBAS</vt:lpstr>
      <vt:lpstr>Sommaire</vt:lpstr>
      <vt:lpstr>Présentation de l’Entreprise</vt:lpstr>
      <vt:lpstr>Présentation de l’Entreprise</vt:lpstr>
      <vt:lpstr>Protocol Sanitaire en Entreprise </vt:lpstr>
      <vt:lpstr>Protocol Sanitaire en Entreprise </vt:lpstr>
      <vt:lpstr>Protocol Sanitaire en Entreprise </vt:lpstr>
      <vt:lpstr>Métier évolutif / Structure</vt:lpstr>
      <vt:lpstr>Présentation PowerPoint</vt:lpstr>
      <vt:lpstr>Présentation PowerPoint</vt:lpstr>
      <vt:lpstr>Présentation PowerPoint</vt:lpstr>
      <vt:lpstr>Organisation / Service</vt:lpstr>
      <vt:lpstr>Présentation PowerPoint</vt:lpstr>
      <vt:lpstr>Travail / Mission</vt:lpstr>
      <vt:lpstr>1ère Mission</vt:lpstr>
      <vt:lpstr>Présentation PowerPoint</vt:lpstr>
      <vt:lpstr>Opinion/Ressentie</vt:lpstr>
      <vt:lpstr>2ème Mission</vt:lpstr>
      <vt:lpstr>Opinion/Ressentie</vt:lpstr>
      <vt:lpstr>3e Mission</vt:lpstr>
      <vt:lpstr>Opinion / Ressentie</vt:lpstr>
      <vt:lpstr>Observation / Avis</vt:lpstr>
      <vt:lpstr>Covid en Entreprise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INFORMATIQUE 2021 / BNP PARIBAS</dc:title>
  <dc:creator>Fode SOUMAH</dc:creator>
  <cp:lastModifiedBy>Fode SOUMAH</cp:lastModifiedBy>
  <cp:revision>16</cp:revision>
  <dcterms:created xsi:type="dcterms:W3CDTF">2021-05-02T13:41:37Z</dcterms:created>
  <dcterms:modified xsi:type="dcterms:W3CDTF">2021-05-07T09:49:12Z</dcterms:modified>
</cp:coreProperties>
</file>